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612" y="-40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dirty="0"/>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1287" y="39413510"/>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21287" y="2398334"/>
            <a:ext cx="30232640" cy="3707414"/>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1706223" y="2495627"/>
            <a:ext cx="26695161" cy="378561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8000" b="1" i="0" u="none" strike="noStrike" cap="none" dirty="0">
                <a:solidFill>
                  <a:schemeClr val="lt1"/>
                </a:solidFill>
                <a:latin typeface="Arial"/>
                <a:ea typeface="Arial"/>
                <a:cs typeface="Arial"/>
                <a:sym typeface="Arial"/>
              </a:rPr>
              <a:t>Establishment and Digitalisation of Primary health Care Networks in Murang’a County, Kenya in 2023 to 2025</a:t>
            </a:r>
            <a:endParaRPr sz="8000" b="1" i="0" u="none" strike="noStrike" cap="none" dirty="0">
              <a:solidFill>
                <a:schemeClr val="dk1"/>
              </a:solidFill>
              <a:latin typeface="Arial"/>
              <a:ea typeface="Arial"/>
              <a:cs typeface="Arial"/>
              <a:sym typeface="Arial"/>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3" name="Google Shape;93;p1"/>
          <p:cNvSpPr txBox="1"/>
          <p:nvPr/>
        </p:nvSpPr>
        <p:spPr>
          <a:xfrm>
            <a:off x="1798368" y="11071691"/>
            <a:ext cx="10336679" cy="14847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4524">
              <a:solidFill>
                <a:schemeClr val="dk1"/>
              </a:solidFill>
              <a:latin typeface="Calibri"/>
              <a:ea typeface="Calibri"/>
              <a:cs typeface="Calibri"/>
              <a:sym typeface="Calibri"/>
            </a:endParaRPr>
          </a:p>
          <a:p>
            <a:pPr marL="0" marR="0" lvl="0" indent="0" algn="l" rtl="0">
              <a:spcBef>
                <a:spcPts val="0"/>
              </a:spcBef>
              <a:spcAft>
                <a:spcPts val="0"/>
              </a:spcAft>
              <a:buNone/>
            </a:pPr>
            <a:endParaRPr sz="4524">
              <a:solidFill>
                <a:schemeClr val="dk1"/>
              </a:solidFill>
              <a:latin typeface="Calibri"/>
              <a:ea typeface="Calibri"/>
              <a:cs typeface="Calibri"/>
              <a:sym typeface="Calibri"/>
            </a:endParaRPr>
          </a:p>
        </p:txBody>
      </p:sp>
      <p:sp>
        <p:nvSpPr>
          <p:cNvPr id="94" name="Google Shape;94;p1"/>
          <p:cNvSpPr/>
          <p:nvPr/>
        </p:nvSpPr>
        <p:spPr>
          <a:xfrm>
            <a:off x="4870527" y="39436808"/>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a:ea typeface="Arial"/>
                <a:cs typeface="Arial"/>
                <a:sym typeface="Arial"/>
              </a:rPr>
              <a:t>Contact: k</a:t>
            </a:r>
            <a:r>
              <a:rPr lang="en-GB" sz="3600" b="1" dirty="0">
                <a:solidFill>
                  <a:schemeClr val="lt1"/>
                </a:solidFill>
              </a:rPr>
              <a:t>imende.kairo@gmail.com</a:t>
            </a:r>
            <a:endParaRPr dirty="0"/>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p:txBody>
      </p:sp>
      <p:sp>
        <p:nvSpPr>
          <p:cNvPr id="95" name="Google Shape;95;p1"/>
          <p:cNvSpPr txBox="1"/>
          <p:nvPr/>
        </p:nvSpPr>
        <p:spPr>
          <a:xfrm>
            <a:off x="713140" y="6175210"/>
            <a:ext cx="28681328" cy="13541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dirty="0">
                <a:solidFill>
                  <a:schemeClr val="dk1"/>
                </a:solidFill>
                <a:latin typeface="Calibri"/>
                <a:ea typeface="Calibri"/>
                <a:cs typeface="Calibri"/>
                <a:sym typeface="Calibri"/>
              </a:rPr>
              <a:t> </a:t>
            </a:r>
            <a:r>
              <a:rPr lang="en-GB" sz="5000" b="1" i="1" dirty="0">
                <a:solidFill>
                  <a:schemeClr val="dk1"/>
                </a:solidFill>
                <a:latin typeface="Calibri"/>
                <a:ea typeface="Calibri"/>
                <a:cs typeface="Calibri"/>
                <a:sym typeface="Calibri"/>
              </a:rPr>
              <a:t>Dr. Kairo Kimende</a:t>
            </a:r>
            <a:r>
              <a:rPr lang="en-GB" sz="4800" baseline="30000" dirty="0">
                <a:solidFill>
                  <a:srgbClr val="000000"/>
                </a:solidFill>
                <a:latin typeface="Calibri"/>
                <a:ea typeface="Calibri"/>
                <a:cs typeface="Calibri"/>
                <a:sym typeface="Calibri"/>
              </a:rPr>
              <a:t>1  </a:t>
            </a:r>
            <a:r>
              <a:rPr lang="en-GB" sz="5000" b="1" i="1" dirty="0">
                <a:solidFill>
                  <a:schemeClr val="dk1"/>
                </a:solidFill>
                <a:latin typeface="Calibri"/>
                <a:ea typeface="Calibri"/>
                <a:cs typeface="Calibri"/>
                <a:sym typeface="Calibri"/>
              </a:rPr>
              <a:t>, James Mburu</a:t>
            </a:r>
            <a:r>
              <a:rPr lang="en-GB" sz="4800" baseline="30000" dirty="0">
                <a:solidFill>
                  <a:srgbClr val="000000"/>
                </a:solidFill>
                <a:latin typeface="Calibri"/>
                <a:ea typeface="Calibri"/>
                <a:cs typeface="Calibri"/>
                <a:sym typeface="Calibri"/>
              </a:rPr>
              <a:t>2</a:t>
            </a:r>
            <a:r>
              <a:rPr lang="en-GB" sz="5000" b="1" i="1" dirty="0">
                <a:solidFill>
                  <a:schemeClr val="dk1"/>
                </a:solidFill>
                <a:latin typeface="Calibri"/>
                <a:ea typeface="Calibri"/>
                <a:cs typeface="Calibri"/>
                <a:sym typeface="Calibri"/>
              </a:rPr>
              <a:t> , Florence Kagwaini</a:t>
            </a:r>
            <a:r>
              <a:rPr lang="en-GB" sz="4800" baseline="30000" dirty="0">
                <a:solidFill>
                  <a:srgbClr val="000000"/>
                </a:solidFill>
                <a:latin typeface="Calibri"/>
                <a:ea typeface="Calibri"/>
                <a:cs typeface="Calibri"/>
                <a:sym typeface="Calibri"/>
              </a:rPr>
              <a:t>3</a:t>
            </a:r>
            <a:r>
              <a:rPr lang="en-GB" sz="5000" b="1" i="1" dirty="0">
                <a:solidFill>
                  <a:schemeClr val="dk1"/>
                </a:solidFill>
                <a:latin typeface="Calibri"/>
                <a:ea typeface="Calibri"/>
                <a:cs typeface="Calibri"/>
                <a:sym typeface="Calibri"/>
              </a:rPr>
              <a:t> and Christopher Mwangi</a:t>
            </a:r>
            <a:r>
              <a:rPr lang="en-GB" sz="4800" baseline="30000" dirty="0">
                <a:solidFill>
                  <a:srgbClr val="000000"/>
                </a:solidFill>
                <a:latin typeface="Calibri"/>
                <a:ea typeface="Calibri"/>
                <a:cs typeface="Calibri"/>
                <a:sym typeface="Calibri"/>
              </a:rPr>
              <a:t>4</a:t>
            </a:r>
            <a:r>
              <a:rPr lang="en-GB" sz="5000" b="1" i="1" dirty="0">
                <a:solidFill>
                  <a:schemeClr val="dk1"/>
                </a:solidFill>
                <a:latin typeface="Calibri"/>
                <a:ea typeface="Calibri"/>
                <a:cs typeface="Calibri"/>
                <a:sym typeface="Calibri"/>
              </a:rPr>
              <a:t> </a:t>
            </a:r>
            <a:endParaRPr dirty="0"/>
          </a:p>
          <a:p>
            <a:pPr marL="0" marR="0" lvl="0" indent="0" algn="ctr" rtl="0">
              <a:spcBef>
                <a:spcPts val="0"/>
              </a:spcBef>
              <a:spcAft>
                <a:spcPts val="0"/>
              </a:spcAft>
              <a:buNone/>
            </a:pPr>
            <a:r>
              <a:rPr lang="en-GB" sz="3200" dirty="0">
                <a:solidFill>
                  <a:srgbClr val="000000"/>
                </a:solidFill>
                <a:latin typeface="Arial"/>
                <a:ea typeface="Arial"/>
                <a:cs typeface="Arial"/>
                <a:sym typeface="Arial"/>
              </a:rPr>
              <a:t>1,2,3,4: Murang’a County Department of Health, 3: </a:t>
            </a:r>
            <a:r>
              <a:rPr lang="en-GB" sz="3200" dirty="0"/>
              <a:t>M</a:t>
            </a:r>
            <a:r>
              <a:rPr lang="en-GB" sz="3200" dirty="0">
                <a:solidFill>
                  <a:srgbClr val="000000"/>
                </a:solidFill>
                <a:latin typeface="Arial"/>
                <a:ea typeface="Arial"/>
                <a:cs typeface="Arial"/>
                <a:sym typeface="Arial"/>
              </a:rPr>
              <a:t>urang’a County Referral  Hospital</a:t>
            </a:r>
            <a:endParaRPr dirty="0"/>
          </a:p>
        </p:txBody>
      </p:sp>
      <p:sp>
        <p:nvSpPr>
          <p:cNvPr id="96" name="Google Shape;96;p1"/>
          <p:cNvSpPr/>
          <p:nvPr/>
        </p:nvSpPr>
        <p:spPr>
          <a:xfrm>
            <a:off x="416587" y="8202552"/>
            <a:ext cx="29421163" cy="39087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BACKGROUND</a:t>
            </a:r>
            <a:endParaRPr dirty="0"/>
          </a:p>
          <a:p>
            <a:pPr marL="0" marR="0" lvl="0" indent="0" algn="just" rtl="0">
              <a:spcBef>
                <a:spcPts val="0"/>
              </a:spcBef>
              <a:spcAft>
                <a:spcPts val="0"/>
              </a:spcAft>
              <a:buNone/>
            </a:pPr>
            <a:r>
              <a:rPr lang="en-GB" sz="4000" kern="0" dirty="0">
                <a:effectLst/>
                <a:latin typeface="+mn-lt"/>
                <a:ea typeface="Times New Roman" panose="02020603050405020304" pitchFamily="18" charset="0"/>
              </a:rPr>
              <a:t>Primary Health Care Networks (PCNs) have emerged as a key strategy for strengthening healthcare delivery in Kenya towards achieving universal health coverage. In Murang’a County, nine PCNs were established between 2023 and 2024, linking 165 health facilities across the county. These networks were subsequently transformed into “smart PCNs” through the digitalisation of all health systems, including patient records, referral pathways, reporting systems, telemedicine services, payment systems and administrative functions through investment in hardware, software and connectivity.</a:t>
            </a:r>
            <a:endParaRPr dirty="0">
              <a:latin typeface="+mn-lt"/>
            </a:endParaRPr>
          </a:p>
        </p:txBody>
      </p:sp>
      <p:sp>
        <p:nvSpPr>
          <p:cNvPr id="97" name="Google Shape;97;p1"/>
          <p:cNvSpPr/>
          <p:nvPr/>
        </p:nvSpPr>
        <p:spPr>
          <a:xfrm>
            <a:off x="398501" y="12441941"/>
            <a:ext cx="29457334" cy="830956"/>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6449C"/>
                </a:solidFill>
                <a:latin typeface="Arial"/>
                <a:ea typeface="Arial"/>
                <a:cs typeface="Arial"/>
                <a:sym typeface="Arial"/>
              </a:rPr>
              <a:t>OBJECTIVE: </a:t>
            </a:r>
            <a:r>
              <a:rPr lang="en-US" sz="4000" dirty="0"/>
              <a:t>To examine PCN establishment, </a:t>
            </a:r>
            <a:r>
              <a:rPr lang="en-US" sz="4000" dirty="0" err="1"/>
              <a:t>digitalisation</a:t>
            </a:r>
            <a:r>
              <a:rPr lang="en-US" sz="4000" dirty="0"/>
              <a:t>, and impact on healthcare delivery in Murang’a County</a:t>
            </a:r>
            <a:r>
              <a:rPr lang="en-US" sz="3600" dirty="0"/>
              <a:t>.</a:t>
            </a:r>
            <a:endParaRPr sz="3200" dirty="0">
              <a:solidFill>
                <a:srgbClr val="000000"/>
              </a:solidFill>
              <a:latin typeface="Arial"/>
              <a:ea typeface="Arial"/>
              <a:cs typeface="Arial"/>
              <a:sym typeface="Arial"/>
            </a:endParaRPr>
          </a:p>
        </p:txBody>
      </p:sp>
      <p:sp>
        <p:nvSpPr>
          <p:cNvPr id="98" name="Google Shape;98;p1"/>
          <p:cNvSpPr/>
          <p:nvPr/>
        </p:nvSpPr>
        <p:spPr>
          <a:xfrm>
            <a:off x="416587" y="14421455"/>
            <a:ext cx="14377106"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STUDY AREA:</a:t>
            </a:r>
            <a:r>
              <a:rPr lang="en-GB" sz="4800" b="1" dirty="0">
                <a:solidFill>
                  <a:schemeClr val="dk1"/>
                </a:solidFill>
                <a:latin typeface="Arial"/>
                <a:ea typeface="Arial"/>
                <a:cs typeface="Arial"/>
                <a:sym typeface="Arial"/>
              </a:rPr>
              <a:t> </a:t>
            </a:r>
            <a:r>
              <a:rPr lang="en-GB" sz="4800" b="1" dirty="0">
                <a:solidFill>
                  <a:schemeClr val="dk1"/>
                </a:solidFill>
                <a:latin typeface="Calibri"/>
                <a:ea typeface="Calibri"/>
                <a:cs typeface="Calibri"/>
                <a:sym typeface="Calibri"/>
              </a:rPr>
              <a:t>Murang’a, Kenya</a:t>
            </a:r>
            <a:endParaRPr dirty="0"/>
          </a:p>
        </p:txBody>
      </p:sp>
      <p:sp>
        <p:nvSpPr>
          <p:cNvPr id="99" name="Google Shape;99;p1"/>
          <p:cNvSpPr/>
          <p:nvPr/>
        </p:nvSpPr>
        <p:spPr>
          <a:xfrm>
            <a:off x="17488785" y="14883832"/>
            <a:ext cx="12096184" cy="1046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4800" b="1" dirty="0">
                <a:solidFill>
                  <a:srgbClr val="36449C"/>
                </a:solidFill>
                <a:latin typeface="Arial"/>
                <a:ea typeface="Arial"/>
                <a:cs typeface="Arial"/>
                <a:sym typeface="Arial"/>
              </a:rPr>
              <a:t>STUDY DESIGN AND SAMPLING</a:t>
            </a:r>
            <a:endParaRPr lang="en-GB" dirty="0">
              <a:latin typeface="Arial"/>
              <a:ea typeface="Arial"/>
              <a:cs typeface="Arial"/>
              <a:sym typeface="Arial"/>
            </a:endParaRPr>
          </a:p>
          <a:p>
            <a:pPr marL="0" marR="0" lvl="0" indent="0" algn="ctr" rtl="0">
              <a:spcBef>
                <a:spcPts val="0"/>
              </a:spcBef>
              <a:spcAft>
                <a:spcPts val="0"/>
              </a:spcAft>
              <a:buNone/>
            </a:pPr>
            <a:endParaRPr dirty="0"/>
          </a:p>
        </p:txBody>
      </p:sp>
      <p:graphicFrame>
        <p:nvGraphicFramePr>
          <p:cNvPr id="100" name="Google Shape;100;p1"/>
          <p:cNvGraphicFramePr/>
          <p:nvPr>
            <p:extLst>
              <p:ext uri="{D42A27DB-BD31-4B8C-83A1-F6EECF244321}">
                <p14:modId xmlns:p14="http://schemas.microsoft.com/office/powerpoint/2010/main" val="3945906049"/>
              </p:ext>
            </p:extLst>
          </p:nvPr>
        </p:nvGraphicFramePr>
        <p:xfrm>
          <a:off x="653143" y="26716242"/>
          <a:ext cx="14543878" cy="11887300"/>
        </p:xfrm>
        <a:graphic>
          <a:graphicData uri="http://schemas.openxmlformats.org/drawingml/2006/table">
            <a:tbl>
              <a:tblPr firstRow="1" bandRow="1">
                <a:noFill/>
                <a:tableStyleId>{651C7303-1205-445C-A721-94CFD910D15C}</a:tableStyleId>
              </a:tblPr>
              <a:tblGrid>
                <a:gridCol w="3084286">
                  <a:extLst>
                    <a:ext uri="{9D8B030D-6E8A-4147-A177-3AD203B41FA5}">
                      <a16:colId xmlns:a16="http://schemas.microsoft.com/office/drawing/2014/main" val="20000"/>
                    </a:ext>
                  </a:extLst>
                </a:gridCol>
                <a:gridCol w="4392266">
                  <a:extLst>
                    <a:ext uri="{9D8B030D-6E8A-4147-A177-3AD203B41FA5}">
                      <a16:colId xmlns:a16="http://schemas.microsoft.com/office/drawing/2014/main" val="20001"/>
                    </a:ext>
                  </a:extLst>
                </a:gridCol>
                <a:gridCol w="3969307">
                  <a:extLst>
                    <a:ext uri="{9D8B030D-6E8A-4147-A177-3AD203B41FA5}">
                      <a16:colId xmlns:a16="http://schemas.microsoft.com/office/drawing/2014/main" val="20002"/>
                    </a:ext>
                  </a:extLst>
                </a:gridCol>
                <a:gridCol w="2886401">
                  <a:extLst>
                    <a:ext uri="{9D8B030D-6E8A-4147-A177-3AD203B41FA5}">
                      <a16:colId xmlns:a16="http://schemas.microsoft.com/office/drawing/2014/main" val="20003"/>
                    </a:ext>
                  </a:extLst>
                </a:gridCol>
                <a:gridCol w="211618">
                  <a:extLst>
                    <a:ext uri="{9D8B030D-6E8A-4147-A177-3AD203B41FA5}">
                      <a16:colId xmlns:a16="http://schemas.microsoft.com/office/drawing/2014/main" val="20004"/>
                    </a:ext>
                  </a:extLst>
                </a:gridCol>
              </a:tblGrid>
              <a:tr h="1105075">
                <a:tc>
                  <a:txBody>
                    <a:bodyPr/>
                    <a:lstStyle/>
                    <a:p>
                      <a:pPr marL="0" marR="0" lvl="0" indent="0" algn="l" rtl="0">
                        <a:lnSpc>
                          <a:spcPct val="100000"/>
                        </a:lnSpc>
                        <a:spcBef>
                          <a:spcPts val="0"/>
                        </a:spcBef>
                        <a:spcAft>
                          <a:spcPts val="0"/>
                        </a:spcAft>
                        <a:buNone/>
                      </a:pPr>
                      <a:r>
                        <a:rPr lang="en-GB" sz="3600" b="1" u="none" strike="noStrike" cap="none" dirty="0">
                          <a:latin typeface="Arial"/>
                          <a:ea typeface="Arial"/>
                          <a:cs typeface="Arial"/>
                          <a:sym typeface="Arial"/>
                        </a:rPr>
                        <a:t>Facility</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GB" sz="3600" b="1" u="none" strike="noStrike" cap="none" dirty="0">
                          <a:latin typeface="Arial"/>
                          <a:ea typeface="Arial"/>
                          <a:cs typeface="Arial"/>
                          <a:sym typeface="Arial"/>
                        </a:rPr>
                        <a:t>Revenue before</a:t>
                      </a:r>
                    </a:p>
                    <a:p>
                      <a:pPr marL="0" marR="0" lvl="0" indent="0" algn="l" rtl="0">
                        <a:lnSpc>
                          <a:spcPct val="100000"/>
                        </a:lnSpc>
                        <a:spcBef>
                          <a:spcPts val="0"/>
                        </a:spcBef>
                        <a:spcAft>
                          <a:spcPts val="0"/>
                        </a:spcAft>
                        <a:buNone/>
                      </a:pPr>
                      <a:r>
                        <a:rPr lang="en-GB" sz="3600" b="1" u="none" strike="noStrike" cap="none" dirty="0">
                          <a:latin typeface="Arial"/>
                          <a:ea typeface="Arial"/>
                          <a:cs typeface="Arial"/>
                          <a:sym typeface="Arial"/>
                        </a:rPr>
                        <a:t>(</a:t>
                      </a:r>
                      <a:r>
                        <a:rPr lang="en-GB" sz="3600" b="1" u="none" strike="noStrike" cap="none" dirty="0" err="1">
                          <a:latin typeface="Arial"/>
                          <a:ea typeface="Arial"/>
                          <a:cs typeface="Arial"/>
                          <a:sym typeface="Arial"/>
                        </a:rPr>
                        <a:t>Ksh</a:t>
                      </a:r>
                      <a:r>
                        <a:rPr lang="en-GB" sz="3600" b="1" u="none" strike="noStrike" cap="none" dirty="0">
                          <a:latin typeface="Arial"/>
                          <a:ea typeface="Arial"/>
                          <a:cs typeface="Arial"/>
                          <a:sym typeface="Arial"/>
                        </a:rPr>
                        <a:t>)</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GB" sz="3600" b="1" u="none" strike="noStrike" cap="none" dirty="0">
                          <a:latin typeface="Arial"/>
                          <a:ea typeface="Arial"/>
                          <a:cs typeface="Arial"/>
                          <a:sym typeface="Arial"/>
                        </a:rPr>
                        <a:t>Revenue after</a:t>
                      </a:r>
                    </a:p>
                    <a:p>
                      <a:pPr marL="0" marR="0" lvl="0" indent="0" algn="l" rtl="0">
                        <a:lnSpc>
                          <a:spcPct val="100000"/>
                        </a:lnSpc>
                        <a:spcBef>
                          <a:spcPts val="0"/>
                        </a:spcBef>
                        <a:spcAft>
                          <a:spcPts val="0"/>
                        </a:spcAft>
                        <a:buNone/>
                      </a:pPr>
                      <a:r>
                        <a:rPr lang="en-GB" sz="3600" b="1" u="none" strike="noStrike" cap="none" dirty="0">
                          <a:latin typeface="Arial"/>
                          <a:ea typeface="Arial"/>
                          <a:cs typeface="Arial"/>
                          <a:sym typeface="Arial"/>
                        </a:rPr>
                        <a:t>(</a:t>
                      </a:r>
                      <a:r>
                        <a:rPr lang="en-GB" sz="3600" b="1" u="none" strike="noStrike" cap="none" dirty="0" err="1">
                          <a:latin typeface="Arial"/>
                          <a:ea typeface="Arial"/>
                          <a:cs typeface="Arial"/>
                          <a:sym typeface="Arial"/>
                        </a:rPr>
                        <a:t>Ksh</a:t>
                      </a:r>
                      <a:r>
                        <a:rPr lang="en-GB" sz="3600" b="1" u="none" strike="noStrike" cap="none" dirty="0">
                          <a:latin typeface="Arial"/>
                          <a:ea typeface="Arial"/>
                          <a:cs typeface="Arial"/>
                          <a:sym typeface="Arial"/>
                        </a:rPr>
                        <a:t>)</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GB" sz="3600" b="1" u="none" strike="noStrike" cap="none" dirty="0">
                          <a:latin typeface="Arial"/>
                          <a:ea typeface="Arial"/>
                          <a:cs typeface="Arial"/>
                          <a:sym typeface="Arial"/>
                        </a:rPr>
                        <a:t>Percentage increase</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endParaRPr sz="3600" b="1"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4812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3600" b="1" u="none" strike="noStrike" cap="none" dirty="0">
                          <a:latin typeface="Arial"/>
                          <a:ea typeface="Arial"/>
                          <a:cs typeface="Arial"/>
                          <a:sym typeface="Arial"/>
                        </a:rPr>
                        <a:t>Murang’a hospital</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3600" b="0" u="none" strike="noStrike" cap="none" dirty="0">
                          <a:latin typeface="Arial"/>
                          <a:ea typeface="Arial"/>
                          <a:cs typeface="Arial"/>
                          <a:sym typeface="Arial"/>
                        </a:rPr>
                        <a:t>1,960,000</a:t>
                      </a:r>
                      <a:endParaRPr sz="3600" b="0" u="none" strike="noStrike" cap="none" dirty="0">
                        <a:latin typeface="Arial"/>
                        <a:ea typeface="Arial"/>
                        <a:cs typeface="Arial"/>
                        <a:sym typeface="Arial"/>
                      </a:endParaRPr>
                    </a:p>
                  </a:txBody>
                  <a:tcPr marL="91450" marR="91450" marT="45725" marB="45725"/>
                </a:tc>
                <a:tc>
                  <a:txBody>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GB" sz="3600" u="none" strike="noStrike" cap="none" dirty="0">
                          <a:latin typeface="Arial"/>
                          <a:ea typeface="Arial"/>
                          <a:cs typeface="Arial"/>
                          <a:sym typeface="Arial"/>
                        </a:rPr>
                        <a:t>11,200,000</a:t>
                      </a:r>
                      <a:endParaRPr sz="3600" u="none" strike="noStrike" cap="none" dirty="0">
                        <a:latin typeface="Arial"/>
                        <a:ea typeface="Arial"/>
                        <a:cs typeface="Arial"/>
                        <a:sym typeface="Arial"/>
                      </a:endParaRPr>
                    </a:p>
                  </a:txBody>
                  <a:tcPr marL="68575" marR="68575" marT="0" marB="0"/>
                </a:tc>
                <a:tc>
                  <a:txBody>
                    <a:bodyPr/>
                    <a:lstStyle/>
                    <a:p>
                      <a:pPr marL="0" marR="0" lvl="0" indent="0" algn="just" rtl="0">
                        <a:lnSpc>
                          <a:spcPct val="150000"/>
                        </a:lnSpc>
                        <a:spcBef>
                          <a:spcPts val="0"/>
                        </a:spcBef>
                        <a:spcAft>
                          <a:spcPts val="0"/>
                        </a:spcAft>
                        <a:buNone/>
                      </a:pPr>
                      <a:r>
                        <a:rPr lang="en-GB" sz="3600" u="none" strike="noStrike" cap="none" dirty="0">
                          <a:latin typeface="Arial"/>
                          <a:ea typeface="Arial"/>
                          <a:cs typeface="Arial"/>
                          <a:sym typeface="Arial"/>
                        </a:rPr>
                        <a:t>470%</a:t>
                      </a:r>
                      <a:endParaRPr sz="3600" u="none" strike="noStrike" cap="none" dirty="0">
                        <a:latin typeface="Arial"/>
                        <a:ea typeface="Arial"/>
                        <a:cs typeface="Arial"/>
                        <a:sym typeface="Arial"/>
                      </a:endParaRPr>
                    </a:p>
                  </a:txBody>
                  <a:tcPr marL="68575" marR="68575" marT="0" marB="0"/>
                </a:tc>
                <a:tc>
                  <a:txBody>
                    <a:bodyPr/>
                    <a:lstStyle/>
                    <a:p>
                      <a:pPr marL="0" marR="0" lvl="0" indent="0" algn="l" rtl="0">
                        <a:lnSpc>
                          <a:spcPct val="150000"/>
                        </a:lnSpc>
                        <a:spcBef>
                          <a:spcPts val="0"/>
                        </a:spcBef>
                        <a:spcAft>
                          <a:spcPts val="0"/>
                        </a:spcAft>
                        <a:buNone/>
                      </a:pPr>
                      <a:endParaRPr sz="36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1866915800"/>
                  </a:ext>
                </a:extLst>
              </a:tr>
              <a:tr h="481275">
                <a:tc>
                  <a:txBody>
                    <a:bodyPr/>
                    <a:lstStyle/>
                    <a:p>
                      <a:pPr marL="0" marR="0" lvl="0" indent="0" algn="l" rtl="0">
                        <a:lnSpc>
                          <a:spcPct val="100000"/>
                        </a:lnSpc>
                        <a:spcBef>
                          <a:spcPts val="0"/>
                        </a:spcBef>
                        <a:spcAft>
                          <a:spcPts val="0"/>
                        </a:spcAft>
                        <a:buNone/>
                      </a:pPr>
                      <a:r>
                        <a:rPr lang="en-GB" sz="3600" b="1" u="none" strike="noStrike" cap="none" dirty="0">
                          <a:latin typeface="Arial"/>
                          <a:ea typeface="Arial"/>
                          <a:cs typeface="Arial"/>
                          <a:sym typeface="Arial"/>
                        </a:rPr>
                        <a:t>Maragua hospital</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GB" sz="3600" b="0" u="none" strike="noStrike" cap="none" dirty="0">
                          <a:latin typeface="Arial"/>
                          <a:ea typeface="Arial"/>
                          <a:cs typeface="Arial"/>
                          <a:sym typeface="Arial"/>
                        </a:rPr>
                        <a:t>600,000</a:t>
                      </a:r>
                      <a:endParaRPr sz="3600" b="0" u="none" strike="noStrike" cap="none" dirty="0">
                        <a:latin typeface="Arial"/>
                        <a:ea typeface="Arial"/>
                        <a:cs typeface="Arial"/>
                        <a:sym typeface="Arial"/>
                      </a:endParaRPr>
                    </a:p>
                  </a:txBody>
                  <a:tcPr marL="91450" marR="91450" marT="45725" marB="45725"/>
                </a:tc>
                <a:tc>
                  <a:txBody>
                    <a:bodyPr/>
                    <a:lstStyle/>
                    <a:p>
                      <a:pPr marL="0" marR="0" lvl="0" indent="0" algn="l" rtl="0">
                        <a:lnSpc>
                          <a:spcPct val="150000"/>
                        </a:lnSpc>
                        <a:spcBef>
                          <a:spcPts val="0"/>
                        </a:spcBef>
                        <a:spcAft>
                          <a:spcPts val="0"/>
                        </a:spcAft>
                        <a:buNone/>
                      </a:pPr>
                      <a:r>
                        <a:rPr lang="en-GB" sz="3600" u="none" strike="noStrike" cap="none" dirty="0">
                          <a:latin typeface="Arial"/>
                          <a:ea typeface="Arial"/>
                          <a:cs typeface="Arial"/>
                          <a:sym typeface="Arial"/>
                        </a:rPr>
                        <a:t>3,000,000</a:t>
                      </a:r>
                      <a:endParaRPr sz="3600" u="none" strike="noStrike" cap="none" dirty="0">
                        <a:latin typeface="Arial"/>
                        <a:ea typeface="Arial"/>
                        <a:cs typeface="Arial"/>
                        <a:sym typeface="Arial"/>
                      </a:endParaRPr>
                    </a:p>
                  </a:txBody>
                  <a:tcPr marL="68575" marR="68575" marT="0" marB="0"/>
                </a:tc>
                <a:tc>
                  <a:txBody>
                    <a:bodyPr/>
                    <a:lstStyle/>
                    <a:p>
                      <a:pPr marL="0" marR="0" lvl="0" indent="0" algn="just" rtl="0">
                        <a:lnSpc>
                          <a:spcPct val="150000"/>
                        </a:lnSpc>
                        <a:spcBef>
                          <a:spcPts val="0"/>
                        </a:spcBef>
                        <a:spcAft>
                          <a:spcPts val="0"/>
                        </a:spcAft>
                        <a:buNone/>
                      </a:pPr>
                      <a:r>
                        <a:rPr lang="en-GB" sz="3600" u="none" strike="noStrike" cap="none" dirty="0">
                          <a:latin typeface="Arial"/>
                          <a:ea typeface="Arial"/>
                          <a:cs typeface="Arial"/>
                          <a:sym typeface="Arial"/>
                        </a:rPr>
                        <a:t>400%</a:t>
                      </a:r>
                      <a:endParaRPr sz="3600" u="none" strike="noStrike" cap="none" dirty="0">
                        <a:latin typeface="Arial"/>
                        <a:ea typeface="Arial"/>
                        <a:cs typeface="Arial"/>
                        <a:sym typeface="Arial"/>
                      </a:endParaRPr>
                    </a:p>
                  </a:txBody>
                  <a:tcPr marL="68575" marR="68575" marT="0" marB="0"/>
                </a:tc>
                <a:tc>
                  <a:txBody>
                    <a:bodyPr/>
                    <a:lstStyle/>
                    <a:p>
                      <a:pPr marL="0" marR="0" lvl="0" indent="0" algn="l" rtl="0">
                        <a:lnSpc>
                          <a:spcPct val="150000"/>
                        </a:lnSpc>
                        <a:spcBef>
                          <a:spcPts val="0"/>
                        </a:spcBef>
                        <a:spcAft>
                          <a:spcPts val="0"/>
                        </a:spcAft>
                        <a:buNone/>
                      </a:pPr>
                      <a:endParaRPr sz="36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10002"/>
                  </a:ext>
                </a:extLst>
              </a:tr>
              <a:tr h="529400">
                <a:tc>
                  <a:txBody>
                    <a:bodyPr/>
                    <a:lstStyle/>
                    <a:p>
                      <a:pPr marL="0" marR="0" lvl="0" indent="0" algn="l" rtl="0">
                        <a:lnSpc>
                          <a:spcPct val="100000"/>
                        </a:lnSpc>
                        <a:spcBef>
                          <a:spcPts val="0"/>
                        </a:spcBef>
                        <a:spcAft>
                          <a:spcPts val="0"/>
                        </a:spcAft>
                        <a:buNone/>
                      </a:pPr>
                      <a:r>
                        <a:rPr lang="en-GB" sz="3600" b="1" u="none" strike="noStrike" cap="none" dirty="0">
                          <a:latin typeface="Arial"/>
                          <a:ea typeface="Arial"/>
                          <a:cs typeface="Arial"/>
                          <a:sym typeface="Arial"/>
                        </a:rPr>
                        <a:t>Kirwara hospital</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GB" sz="3600" b="0" u="none" strike="noStrike" cap="none" dirty="0">
                          <a:latin typeface="Arial"/>
                          <a:ea typeface="Arial"/>
                          <a:cs typeface="Arial"/>
                          <a:sym typeface="Arial"/>
                        </a:rPr>
                        <a:t>400,000</a:t>
                      </a:r>
                      <a:endParaRPr sz="3600" b="0" u="none" strike="noStrike" cap="none" dirty="0">
                        <a:latin typeface="Arial"/>
                        <a:ea typeface="Arial"/>
                        <a:cs typeface="Arial"/>
                        <a:sym typeface="Arial"/>
                      </a:endParaRPr>
                    </a:p>
                  </a:txBody>
                  <a:tcPr marL="91450" marR="91450" marT="45725" marB="45725"/>
                </a:tc>
                <a:tc>
                  <a:txBody>
                    <a:bodyPr/>
                    <a:lstStyle/>
                    <a:p>
                      <a:pPr marL="0" marR="0" lvl="0" indent="0" algn="l" rtl="0">
                        <a:lnSpc>
                          <a:spcPct val="150000"/>
                        </a:lnSpc>
                        <a:spcBef>
                          <a:spcPts val="0"/>
                        </a:spcBef>
                        <a:spcAft>
                          <a:spcPts val="0"/>
                        </a:spcAft>
                        <a:buNone/>
                      </a:pPr>
                      <a:r>
                        <a:rPr lang="en-GB" sz="3600" u="none" strike="noStrike" cap="none" dirty="0">
                          <a:latin typeface="Arial"/>
                          <a:ea typeface="Arial"/>
                          <a:cs typeface="Arial"/>
                          <a:sym typeface="Arial"/>
                        </a:rPr>
                        <a:t>1,200,000</a:t>
                      </a:r>
                      <a:endParaRPr sz="3600" u="none" strike="noStrike" cap="none" dirty="0">
                        <a:latin typeface="Arial"/>
                        <a:ea typeface="Arial"/>
                        <a:cs typeface="Arial"/>
                        <a:sym typeface="Arial"/>
                      </a:endParaRPr>
                    </a:p>
                  </a:txBody>
                  <a:tcPr marL="68575" marR="68575" marT="0" marB="0"/>
                </a:tc>
                <a:tc>
                  <a:txBody>
                    <a:bodyPr/>
                    <a:lstStyle/>
                    <a:p>
                      <a:pPr marL="0" marR="0" lvl="0" indent="0" algn="just" rtl="0">
                        <a:lnSpc>
                          <a:spcPct val="150000"/>
                        </a:lnSpc>
                        <a:spcBef>
                          <a:spcPts val="0"/>
                        </a:spcBef>
                        <a:spcAft>
                          <a:spcPts val="0"/>
                        </a:spcAft>
                        <a:buNone/>
                      </a:pPr>
                      <a:r>
                        <a:rPr lang="en-GB" sz="3600" u="none" strike="noStrike" cap="none" dirty="0">
                          <a:latin typeface="Arial"/>
                          <a:ea typeface="Arial"/>
                          <a:cs typeface="Arial"/>
                          <a:sym typeface="Arial"/>
                        </a:rPr>
                        <a:t>200%</a:t>
                      </a:r>
                      <a:endParaRPr sz="3600" u="none" strike="noStrike" cap="none" dirty="0">
                        <a:latin typeface="Arial"/>
                        <a:ea typeface="Arial"/>
                        <a:cs typeface="Arial"/>
                        <a:sym typeface="Arial"/>
                      </a:endParaRPr>
                    </a:p>
                  </a:txBody>
                  <a:tcPr marL="68575" marR="68575" marT="0" marB="0"/>
                </a:tc>
                <a:tc>
                  <a:txBody>
                    <a:bodyPr/>
                    <a:lstStyle/>
                    <a:p>
                      <a:pPr marL="0" marR="0" lvl="0" indent="0" algn="l" rtl="0">
                        <a:lnSpc>
                          <a:spcPct val="150000"/>
                        </a:lnSpc>
                        <a:spcBef>
                          <a:spcPts val="0"/>
                        </a:spcBef>
                        <a:spcAft>
                          <a:spcPts val="0"/>
                        </a:spcAft>
                        <a:buNone/>
                      </a:pPr>
                      <a:endParaRPr sz="3600" u="none" strike="noStrike" cap="none">
                        <a:latin typeface="Arial"/>
                        <a:ea typeface="Arial"/>
                        <a:cs typeface="Arial"/>
                        <a:sym typeface="Arial"/>
                      </a:endParaRPr>
                    </a:p>
                  </a:txBody>
                  <a:tcPr marL="68575" marR="68575" marT="0" marB="0"/>
                </a:tc>
                <a:extLst>
                  <a:ext uri="{0D108BD9-81ED-4DB2-BD59-A6C34878D82A}">
                    <a16:rowId xmlns:a16="http://schemas.microsoft.com/office/drawing/2014/main" val="10003"/>
                  </a:ext>
                </a:extLst>
              </a:tr>
              <a:tr h="789275">
                <a:tc>
                  <a:txBody>
                    <a:bodyPr/>
                    <a:lstStyle/>
                    <a:p>
                      <a:pPr marL="0" marR="0" lvl="0" indent="0" algn="l" rtl="0">
                        <a:lnSpc>
                          <a:spcPct val="100000"/>
                        </a:lnSpc>
                        <a:spcBef>
                          <a:spcPts val="0"/>
                        </a:spcBef>
                        <a:spcAft>
                          <a:spcPts val="0"/>
                        </a:spcAft>
                        <a:buNone/>
                      </a:pPr>
                      <a:r>
                        <a:rPr lang="en-GB" sz="3600" b="1" u="none" strike="noStrike" cap="none" dirty="0">
                          <a:latin typeface="Arial"/>
                          <a:ea typeface="Arial"/>
                          <a:cs typeface="Arial"/>
                          <a:sym typeface="Arial"/>
                        </a:rPr>
                        <a:t>Kangema hospital</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GB" sz="3600" b="0" u="none" strike="noStrike" cap="none" dirty="0">
                          <a:latin typeface="Arial"/>
                          <a:ea typeface="Arial"/>
                          <a:cs typeface="Arial"/>
                          <a:sym typeface="Arial"/>
                        </a:rPr>
                        <a:t>300,000</a:t>
                      </a:r>
                      <a:endParaRPr sz="3600" b="0" u="none" strike="noStrike" cap="none" dirty="0">
                        <a:latin typeface="Arial"/>
                        <a:ea typeface="Arial"/>
                        <a:cs typeface="Arial"/>
                        <a:sym typeface="Arial"/>
                      </a:endParaRPr>
                    </a:p>
                  </a:txBody>
                  <a:tcPr marL="91450" marR="91450" marT="45725" marB="45725"/>
                </a:tc>
                <a:tc>
                  <a:txBody>
                    <a:bodyPr/>
                    <a:lstStyle/>
                    <a:p>
                      <a:pPr marL="0" marR="0" lvl="0" indent="0" algn="l" rtl="0">
                        <a:lnSpc>
                          <a:spcPct val="150000"/>
                        </a:lnSpc>
                        <a:spcBef>
                          <a:spcPts val="0"/>
                        </a:spcBef>
                        <a:spcAft>
                          <a:spcPts val="0"/>
                        </a:spcAft>
                        <a:buNone/>
                      </a:pPr>
                      <a:r>
                        <a:rPr lang="en-GB" sz="3600" u="none" strike="noStrike" cap="none" dirty="0">
                          <a:latin typeface="Arial"/>
                          <a:ea typeface="Arial"/>
                          <a:cs typeface="Arial"/>
                          <a:sym typeface="Arial"/>
                        </a:rPr>
                        <a:t>800,000</a:t>
                      </a:r>
                      <a:endParaRPr sz="3600" u="none" strike="noStrike" cap="none" dirty="0">
                        <a:latin typeface="Arial"/>
                        <a:ea typeface="Arial"/>
                        <a:cs typeface="Arial"/>
                        <a:sym typeface="Arial"/>
                      </a:endParaRPr>
                    </a:p>
                  </a:txBody>
                  <a:tcPr marL="68575" marR="68575" marT="0" marB="0"/>
                </a:tc>
                <a:tc>
                  <a:txBody>
                    <a:bodyPr/>
                    <a:lstStyle/>
                    <a:p>
                      <a:pPr marL="0" marR="0" lvl="0" indent="0" algn="l" rtl="0">
                        <a:lnSpc>
                          <a:spcPct val="150000"/>
                        </a:lnSpc>
                        <a:spcBef>
                          <a:spcPts val="0"/>
                        </a:spcBef>
                        <a:spcAft>
                          <a:spcPts val="0"/>
                        </a:spcAft>
                        <a:buNone/>
                      </a:pPr>
                      <a:r>
                        <a:rPr lang="en-GB" sz="3600" u="none" strike="noStrike" cap="none" dirty="0">
                          <a:latin typeface="Arial"/>
                          <a:ea typeface="Arial"/>
                          <a:cs typeface="Arial"/>
                          <a:sym typeface="Arial"/>
                        </a:rPr>
                        <a:t>167%</a:t>
                      </a:r>
                      <a:endParaRPr sz="3600" u="none" strike="noStrike" cap="none" dirty="0">
                        <a:latin typeface="Arial"/>
                        <a:ea typeface="Arial"/>
                        <a:cs typeface="Arial"/>
                        <a:sym typeface="Arial"/>
                      </a:endParaRPr>
                    </a:p>
                  </a:txBody>
                  <a:tcPr marL="68575" marR="68575" marT="0" marB="0"/>
                </a:tc>
                <a:tc>
                  <a:txBody>
                    <a:bodyPr/>
                    <a:lstStyle/>
                    <a:p>
                      <a:pPr marL="76200" marR="0" lvl="0" indent="0" algn="l" rtl="0">
                        <a:lnSpc>
                          <a:spcPct val="150000"/>
                        </a:lnSpc>
                        <a:spcBef>
                          <a:spcPts val="0"/>
                        </a:spcBef>
                        <a:spcAft>
                          <a:spcPts val="0"/>
                        </a:spcAft>
                        <a:buNone/>
                      </a:pPr>
                      <a:endParaRPr sz="36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10005"/>
                  </a:ext>
                </a:extLst>
              </a:tr>
              <a:tr h="433125">
                <a:tc>
                  <a:txBody>
                    <a:bodyPr/>
                    <a:lstStyle/>
                    <a:p>
                      <a:pPr marL="0" marR="0" lvl="0" indent="0" algn="l" rtl="0">
                        <a:lnSpc>
                          <a:spcPct val="100000"/>
                        </a:lnSpc>
                        <a:spcBef>
                          <a:spcPts val="0"/>
                        </a:spcBef>
                        <a:spcAft>
                          <a:spcPts val="0"/>
                        </a:spcAft>
                        <a:buNone/>
                      </a:pPr>
                      <a:r>
                        <a:rPr lang="en-GB" sz="3600" b="1" u="none" strike="noStrike" cap="none" dirty="0">
                          <a:latin typeface="Arial"/>
                          <a:ea typeface="Arial"/>
                          <a:cs typeface="Arial"/>
                          <a:sym typeface="Arial"/>
                        </a:rPr>
                        <a:t>Kigumo hospital</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GB" sz="3600" b="0" u="none" strike="noStrike" cap="none" dirty="0">
                          <a:latin typeface="Arial"/>
                          <a:ea typeface="Arial"/>
                          <a:cs typeface="Arial"/>
                          <a:sym typeface="Arial"/>
                        </a:rPr>
                        <a:t>350,000</a:t>
                      </a:r>
                      <a:endParaRPr sz="3600" b="0" u="none" strike="noStrike" cap="none" dirty="0">
                        <a:latin typeface="Arial"/>
                        <a:ea typeface="Arial"/>
                        <a:cs typeface="Arial"/>
                        <a:sym typeface="Arial"/>
                      </a:endParaRPr>
                    </a:p>
                  </a:txBody>
                  <a:tcPr marL="91450" marR="91450" marT="45725" marB="45725"/>
                </a:tc>
                <a:tc>
                  <a:txBody>
                    <a:bodyPr/>
                    <a:lstStyle/>
                    <a:p>
                      <a:pPr marL="0" marR="0" lvl="0" indent="0" algn="l" rtl="0">
                        <a:lnSpc>
                          <a:spcPct val="150000"/>
                        </a:lnSpc>
                        <a:spcBef>
                          <a:spcPts val="0"/>
                        </a:spcBef>
                        <a:spcAft>
                          <a:spcPts val="0"/>
                        </a:spcAft>
                        <a:buNone/>
                      </a:pPr>
                      <a:r>
                        <a:rPr lang="en-GB" sz="3600" u="none" strike="noStrike" cap="none" dirty="0">
                          <a:latin typeface="Arial"/>
                          <a:ea typeface="Arial"/>
                          <a:cs typeface="Arial"/>
                          <a:sym typeface="Arial"/>
                        </a:rPr>
                        <a:t>1,100,000</a:t>
                      </a:r>
                      <a:endParaRPr sz="3600" u="none" strike="noStrike" cap="none" dirty="0">
                        <a:latin typeface="Arial"/>
                        <a:ea typeface="Arial"/>
                        <a:cs typeface="Arial"/>
                        <a:sym typeface="Arial"/>
                      </a:endParaRPr>
                    </a:p>
                  </a:txBody>
                  <a:tcPr marL="68575" marR="68575" marT="0" marB="0"/>
                </a:tc>
                <a:tc>
                  <a:txBody>
                    <a:bodyPr/>
                    <a:lstStyle/>
                    <a:p>
                      <a:pPr marL="0" marR="0" lvl="0" indent="0" algn="l" rtl="0">
                        <a:lnSpc>
                          <a:spcPct val="150000"/>
                        </a:lnSpc>
                        <a:spcBef>
                          <a:spcPts val="0"/>
                        </a:spcBef>
                        <a:spcAft>
                          <a:spcPts val="0"/>
                        </a:spcAft>
                        <a:buNone/>
                      </a:pPr>
                      <a:r>
                        <a:rPr lang="en-GB" sz="3600" u="none" strike="noStrike" cap="none" dirty="0">
                          <a:latin typeface="Arial"/>
                          <a:ea typeface="Arial"/>
                          <a:cs typeface="Arial"/>
                          <a:sym typeface="Arial"/>
                        </a:rPr>
                        <a:t>214%</a:t>
                      </a:r>
                      <a:endParaRPr sz="3600" u="none" strike="noStrike" cap="none" dirty="0">
                        <a:latin typeface="Arial"/>
                        <a:ea typeface="Arial"/>
                        <a:cs typeface="Arial"/>
                        <a:sym typeface="Arial"/>
                      </a:endParaRPr>
                    </a:p>
                  </a:txBody>
                  <a:tcPr marL="68575" marR="68575" marT="0" marB="0"/>
                </a:tc>
                <a:tc>
                  <a:txBody>
                    <a:bodyPr/>
                    <a:lstStyle/>
                    <a:p>
                      <a:pPr marL="76200" marR="0" lvl="0" indent="0" algn="l" rtl="0">
                        <a:lnSpc>
                          <a:spcPct val="150000"/>
                        </a:lnSpc>
                        <a:spcBef>
                          <a:spcPts val="0"/>
                        </a:spcBef>
                        <a:spcAft>
                          <a:spcPts val="0"/>
                        </a:spcAft>
                        <a:buNone/>
                      </a:pPr>
                      <a:endParaRPr sz="36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10006"/>
                  </a:ext>
                </a:extLst>
              </a:tr>
              <a:tr h="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3600" b="1" u="none" strike="noStrike" cap="none" dirty="0">
                          <a:latin typeface="Arial"/>
                          <a:ea typeface="Arial"/>
                          <a:cs typeface="Arial"/>
                          <a:sym typeface="Arial"/>
                        </a:rPr>
                        <a:t>Muriranjas hospital</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3600" b="0" u="none" strike="noStrike" cap="none" dirty="0">
                          <a:latin typeface="Arial"/>
                          <a:ea typeface="Arial"/>
                          <a:cs typeface="Arial"/>
                          <a:sym typeface="Arial"/>
                        </a:rPr>
                        <a:t>450,000</a:t>
                      </a:r>
                      <a:endParaRPr sz="3600" b="0" u="none" strike="noStrike" cap="none" dirty="0">
                        <a:latin typeface="Arial"/>
                        <a:ea typeface="Arial"/>
                        <a:cs typeface="Arial"/>
                        <a:sym typeface="Arial"/>
                      </a:endParaRPr>
                    </a:p>
                  </a:txBody>
                  <a:tcPr marL="91450" marR="91450" marT="45725" marB="45725"/>
                </a:tc>
                <a:tc>
                  <a:txBody>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GB" sz="3600" u="none" strike="noStrike" cap="none" dirty="0">
                          <a:latin typeface="Arial"/>
                          <a:ea typeface="Arial"/>
                          <a:cs typeface="Arial"/>
                          <a:sym typeface="Arial"/>
                        </a:rPr>
                        <a:t>1,150,000</a:t>
                      </a:r>
                      <a:endParaRPr sz="3600" u="none" strike="noStrike" cap="none" dirty="0">
                        <a:latin typeface="Arial"/>
                        <a:ea typeface="Arial"/>
                        <a:cs typeface="Arial"/>
                        <a:sym typeface="Arial"/>
                      </a:endParaRPr>
                    </a:p>
                  </a:txBody>
                  <a:tcPr marL="68575" marR="68575" marT="0" marB="0"/>
                </a:tc>
                <a:tc>
                  <a:txBody>
                    <a:bodyPr/>
                    <a:lstStyle/>
                    <a:p>
                      <a:pPr marL="0" marR="0" lvl="0" indent="0" algn="l" rtl="0">
                        <a:lnSpc>
                          <a:spcPct val="150000"/>
                        </a:lnSpc>
                        <a:spcBef>
                          <a:spcPts val="0"/>
                        </a:spcBef>
                        <a:spcAft>
                          <a:spcPts val="0"/>
                        </a:spcAft>
                        <a:buNone/>
                      </a:pPr>
                      <a:r>
                        <a:rPr lang="en-GB" sz="3600" u="none" strike="noStrike" cap="none" dirty="0">
                          <a:latin typeface="Arial"/>
                          <a:ea typeface="Arial"/>
                          <a:cs typeface="Arial"/>
                          <a:sym typeface="Arial"/>
                        </a:rPr>
                        <a:t>156%</a:t>
                      </a:r>
                      <a:endParaRPr sz="3600" u="none" strike="noStrike" cap="none" dirty="0">
                        <a:latin typeface="Arial"/>
                        <a:ea typeface="Arial"/>
                        <a:cs typeface="Arial"/>
                        <a:sym typeface="Arial"/>
                      </a:endParaRPr>
                    </a:p>
                  </a:txBody>
                  <a:tcPr marL="68575" marR="68575" marT="0" marB="0"/>
                </a:tc>
                <a:tc>
                  <a:txBody>
                    <a:bodyPr/>
                    <a:lstStyle/>
                    <a:p>
                      <a:pPr marL="76200" marR="0" lvl="0" indent="0" algn="l" rtl="0">
                        <a:lnSpc>
                          <a:spcPct val="150000"/>
                        </a:lnSpc>
                        <a:spcBef>
                          <a:spcPts val="0"/>
                        </a:spcBef>
                        <a:spcAft>
                          <a:spcPts val="0"/>
                        </a:spcAft>
                        <a:buNone/>
                      </a:pPr>
                      <a:endParaRPr sz="36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3553222435"/>
                  </a:ext>
                </a:extLst>
              </a:tr>
              <a:tr h="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3600" b="1" u="none" strike="noStrike" cap="none" dirty="0">
                          <a:latin typeface="Arial"/>
                          <a:ea typeface="Arial"/>
                          <a:cs typeface="Arial"/>
                          <a:sym typeface="Arial"/>
                        </a:rPr>
                        <a:t>Kenneth </a:t>
                      </a:r>
                      <a:r>
                        <a:rPr lang="en-GB" sz="3600" b="1" u="none" strike="noStrike" cap="none" dirty="0" err="1">
                          <a:latin typeface="Arial"/>
                          <a:ea typeface="Arial"/>
                          <a:cs typeface="Arial"/>
                          <a:sym typeface="Arial"/>
                        </a:rPr>
                        <a:t>Matiba</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3600" b="0" u="none" strike="noStrike" cap="none" dirty="0">
                          <a:latin typeface="Arial"/>
                          <a:ea typeface="Arial"/>
                          <a:cs typeface="Arial"/>
                          <a:sym typeface="Arial"/>
                        </a:rPr>
                        <a:t>500,000</a:t>
                      </a:r>
                    </a:p>
                    <a:p>
                      <a:pPr marL="0" marR="0" lvl="0" indent="0" algn="l" rtl="0">
                        <a:lnSpc>
                          <a:spcPct val="100000"/>
                        </a:lnSpc>
                        <a:spcBef>
                          <a:spcPts val="0"/>
                        </a:spcBef>
                        <a:spcAft>
                          <a:spcPts val="0"/>
                        </a:spcAft>
                        <a:buNone/>
                      </a:pPr>
                      <a:endParaRPr sz="3600" b="0" u="none" strike="noStrike" cap="none" dirty="0">
                        <a:latin typeface="Arial"/>
                        <a:ea typeface="Arial"/>
                        <a:cs typeface="Arial"/>
                        <a:sym typeface="Arial"/>
                      </a:endParaRPr>
                    </a:p>
                  </a:txBody>
                  <a:tcPr marL="91450" marR="91450" marT="45725" marB="45725"/>
                </a:tc>
                <a:tc>
                  <a:txBody>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GB" sz="3600" u="none" strike="noStrike" cap="none" dirty="0">
                          <a:latin typeface="Arial"/>
                          <a:ea typeface="Arial"/>
                          <a:cs typeface="Arial"/>
                          <a:sym typeface="Arial"/>
                        </a:rPr>
                        <a:t>1,500,000</a:t>
                      </a:r>
                      <a:endParaRPr sz="3600" u="none" strike="noStrike" cap="none" dirty="0">
                        <a:latin typeface="Arial"/>
                        <a:ea typeface="Arial"/>
                        <a:cs typeface="Arial"/>
                        <a:sym typeface="Arial"/>
                      </a:endParaRPr>
                    </a:p>
                  </a:txBody>
                  <a:tcPr marL="68575" marR="68575" marT="0" marB="0"/>
                </a:tc>
                <a:tc>
                  <a:txBody>
                    <a:bodyPr/>
                    <a:lstStyle/>
                    <a:p>
                      <a:pPr marL="0" marR="0" lvl="0" indent="0" algn="l" rtl="0">
                        <a:lnSpc>
                          <a:spcPct val="150000"/>
                        </a:lnSpc>
                        <a:spcBef>
                          <a:spcPts val="0"/>
                        </a:spcBef>
                        <a:spcAft>
                          <a:spcPts val="0"/>
                        </a:spcAft>
                        <a:buNone/>
                      </a:pPr>
                      <a:r>
                        <a:rPr lang="en-GB" sz="3600" u="none" strike="noStrike" cap="none" dirty="0">
                          <a:latin typeface="Arial"/>
                          <a:ea typeface="Arial"/>
                          <a:cs typeface="Arial"/>
                          <a:sym typeface="Arial"/>
                        </a:rPr>
                        <a:t>200%</a:t>
                      </a:r>
                      <a:endParaRPr sz="3600" u="none" strike="noStrike" cap="none" dirty="0">
                        <a:latin typeface="Arial"/>
                        <a:ea typeface="Arial"/>
                        <a:cs typeface="Arial"/>
                        <a:sym typeface="Arial"/>
                      </a:endParaRPr>
                    </a:p>
                  </a:txBody>
                  <a:tcPr marL="68575" marR="68575" marT="0" marB="0"/>
                </a:tc>
                <a:tc>
                  <a:txBody>
                    <a:bodyPr/>
                    <a:lstStyle/>
                    <a:p>
                      <a:pPr marL="76200" marR="0" lvl="0" indent="0" algn="l" rtl="0">
                        <a:lnSpc>
                          <a:spcPct val="150000"/>
                        </a:lnSpc>
                        <a:spcBef>
                          <a:spcPts val="0"/>
                        </a:spcBef>
                        <a:spcAft>
                          <a:spcPts val="0"/>
                        </a:spcAft>
                        <a:buNone/>
                      </a:pPr>
                      <a:endParaRPr sz="36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441589890"/>
                  </a:ext>
                </a:extLst>
              </a:tr>
              <a:tr h="308000">
                <a:tc>
                  <a:txBody>
                    <a:bodyPr/>
                    <a:lstStyle/>
                    <a:p>
                      <a:pPr marL="0" marR="0" lvl="0" indent="0" algn="l" rtl="0">
                        <a:lnSpc>
                          <a:spcPct val="100000"/>
                        </a:lnSpc>
                        <a:spcBef>
                          <a:spcPts val="0"/>
                        </a:spcBef>
                        <a:spcAft>
                          <a:spcPts val="0"/>
                        </a:spcAft>
                        <a:buNone/>
                      </a:pPr>
                      <a:r>
                        <a:rPr lang="en-GB" sz="3600" b="1" u="none" strike="noStrike" cap="none" dirty="0">
                          <a:latin typeface="Arial"/>
                          <a:ea typeface="Arial"/>
                          <a:cs typeface="Arial"/>
                          <a:sym typeface="Arial"/>
                        </a:rPr>
                        <a:t>Kandara hospital</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GB" sz="3600" b="0" u="none" strike="noStrike" cap="none" dirty="0">
                          <a:latin typeface="Arial"/>
                          <a:ea typeface="Arial"/>
                          <a:cs typeface="Arial"/>
                          <a:sym typeface="Arial"/>
                        </a:rPr>
                        <a:t>300,000</a:t>
                      </a:r>
                      <a:endParaRPr sz="3600" b="0" u="none" strike="noStrike" cap="none" dirty="0">
                        <a:latin typeface="Arial"/>
                        <a:ea typeface="Arial"/>
                        <a:cs typeface="Arial"/>
                        <a:sym typeface="Arial"/>
                      </a:endParaRPr>
                    </a:p>
                  </a:txBody>
                  <a:tcPr marL="91450" marR="91450" marT="45725" marB="45725"/>
                </a:tc>
                <a:tc>
                  <a:txBody>
                    <a:bodyPr/>
                    <a:lstStyle/>
                    <a:p>
                      <a:pPr marL="0" marR="0" lvl="0" indent="0" algn="l" rtl="0">
                        <a:lnSpc>
                          <a:spcPct val="150000"/>
                        </a:lnSpc>
                        <a:spcBef>
                          <a:spcPts val="0"/>
                        </a:spcBef>
                        <a:spcAft>
                          <a:spcPts val="0"/>
                        </a:spcAft>
                        <a:buNone/>
                      </a:pPr>
                      <a:r>
                        <a:rPr lang="en-GB" sz="3600" u="none" strike="noStrike" cap="none" dirty="0">
                          <a:latin typeface="Arial"/>
                          <a:ea typeface="Arial"/>
                          <a:cs typeface="Arial"/>
                          <a:sym typeface="Arial"/>
                        </a:rPr>
                        <a:t>1,000,000</a:t>
                      </a:r>
                      <a:endParaRPr sz="3600" u="none" strike="noStrike" cap="none" dirty="0">
                        <a:latin typeface="Arial"/>
                        <a:ea typeface="Arial"/>
                        <a:cs typeface="Arial"/>
                        <a:sym typeface="Arial"/>
                      </a:endParaRPr>
                    </a:p>
                  </a:txBody>
                  <a:tcPr marL="68575" marR="68575" marT="0" marB="0"/>
                </a:tc>
                <a:tc>
                  <a:txBody>
                    <a:bodyPr/>
                    <a:lstStyle/>
                    <a:p>
                      <a:pPr marL="0" marR="0" lvl="0" indent="0" algn="l" rtl="0">
                        <a:lnSpc>
                          <a:spcPct val="150000"/>
                        </a:lnSpc>
                        <a:spcBef>
                          <a:spcPts val="0"/>
                        </a:spcBef>
                        <a:spcAft>
                          <a:spcPts val="0"/>
                        </a:spcAft>
                        <a:buNone/>
                      </a:pPr>
                      <a:r>
                        <a:rPr lang="en-GB" sz="3600" u="none" strike="noStrike" cap="none" dirty="0">
                          <a:latin typeface="Arial"/>
                          <a:ea typeface="Arial"/>
                          <a:cs typeface="Arial"/>
                          <a:sym typeface="Arial"/>
                        </a:rPr>
                        <a:t>233%</a:t>
                      </a:r>
                      <a:endParaRPr sz="3600" u="none" strike="noStrike" cap="none" dirty="0">
                        <a:latin typeface="Arial"/>
                        <a:ea typeface="Arial"/>
                        <a:cs typeface="Arial"/>
                        <a:sym typeface="Arial"/>
                      </a:endParaRPr>
                    </a:p>
                  </a:txBody>
                  <a:tcPr marL="68575" marR="68575" marT="0" marB="0"/>
                </a:tc>
                <a:tc>
                  <a:txBody>
                    <a:bodyPr/>
                    <a:lstStyle/>
                    <a:p>
                      <a:pPr marL="76200" marR="0" lvl="0" indent="0" algn="l" rtl="0">
                        <a:lnSpc>
                          <a:spcPct val="150000"/>
                        </a:lnSpc>
                        <a:spcBef>
                          <a:spcPts val="0"/>
                        </a:spcBef>
                        <a:spcAft>
                          <a:spcPts val="0"/>
                        </a:spcAft>
                        <a:buNone/>
                      </a:pPr>
                      <a:endParaRPr sz="36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10008"/>
                  </a:ext>
                </a:extLst>
              </a:tr>
              <a:tr h="308000">
                <a:tc>
                  <a:txBody>
                    <a:bodyPr/>
                    <a:lstStyle/>
                    <a:p>
                      <a:pPr marL="0" marR="0" lvl="0" indent="0" algn="l" rtl="0">
                        <a:lnSpc>
                          <a:spcPct val="100000"/>
                        </a:lnSpc>
                        <a:spcBef>
                          <a:spcPts val="0"/>
                        </a:spcBef>
                        <a:spcAft>
                          <a:spcPts val="0"/>
                        </a:spcAft>
                        <a:buNone/>
                      </a:pPr>
                      <a:r>
                        <a:rPr lang="en-GB" sz="3600" b="1" u="none" strike="noStrike" cap="none" dirty="0">
                          <a:latin typeface="Arial"/>
                          <a:ea typeface="Arial"/>
                          <a:cs typeface="Arial"/>
                          <a:sym typeface="Arial"/>
                        </a:rPr>
                        <a:t>Average Increase</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50000"/>
                        </a:lnSpc>
                        <a:spcBef>
                          <a:spcPts val="0"/>
                        </a:spcBef>
                        <a:spcAft>
                          <a:spcPts val="0"/>
                        </a:spcAft>
                        <a:buNone/>
                      </a:pPr>
                      <a:endParaRPr sz="3600" b="1" u="none" strike="noStrike" cap="none" dirty="0">
                        <a:latin typeface="Arial"/>
                        <a:ea typeface="Arial"/>
                        <a:cs typeface="Arial"/>
                        <a:sym typeface="Arial"/>
                      </a:endParaRPr>
                    </a:p>
                  </a:txBody>
                  <a:tcPr marL="68575" marR="68575" marT="0" marB="0"/>
                </a:tc>
                <a:tc>
                  <a:txBody>
                    <a:bodyPr/>
                    <a:lstStyle/>
                    <a:p>
                      <a:pPr marL="0" marR="0" lvl="0" indent="0" algn="l" rtl="0">
                        <a:lnSpc>
                          <a:spcPct val="150000"/>
                        </a:lnSpc>
                        <a:spcBef>
                          <a:spcPts val="0"/>
                        </a:spcBef>
                        <a:spcAft>
                          <a:spcPts val="0"/>
                        </a:spcAft>
                        <a:buNone/>
                      </a:pPr>
                      <a:r>
                        <a:rPr lang="en-GB" sz="3600" b="1" u="none" strike="noStrike" cap="none" dirty="0">
                          <a:latin typeface="Arial"/>
                          <a:ea typeface="Arial"/>
                          <a:cs typeface="Arial"/>
                          <a:sym typeface="Arial"/>
                        </a:rPr>
                        <a:t>255%</a:t>
                      </a:r>
                      <a:endParaRPr sz="3600" b="1" u="none" strike="noStrike" cap="none" dirty="0">
                        <a:latin typeface="Arial"/>
                        <a:ea typeface="Arial"/>
                        <a:cs typeface="Arial"/>
                        <a:sym typeface="Arial"/>
                      </a:endParaRPr>
                    </a:p>
                  </a:txBody>
                  <a:tcPr marL="68575" marR="68575" marT="0" marB="0"/>
                </a:tc>
                <a:tc>
                  <a:txBody>
                    <a:bodyPr/>
                    <a:lstStyle/>
                    <a:p>
                      <a:pPr marL="76200" marR="0" lvl="0" indent="0" algn="l" rtl="0">
                        <a:lnSpc>
                          <a:spcPct val="150000"/>
                        </a:lnSpc>
                        <a:spcBef>
                          <a:spcPts val="0"/>
                        </a:spcBef>
                        <a:spcAft>
                          <a:spcPts val="0"/>
                        </a:spcAft>
                        <a:buNone/>
                      </a:pPr>
                      <a:endParaRPr sz="3600" b="1"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3141694847"/>
                  </a:ext>
                </a:extLst>
              </a:tr>
            </a:tbl>
          </a:graphicData>
        </a:graphic>
      </p:graphicFrame>
      <p:sp>
        <p:nvSpPr>
          <p:cNvPr id="101" name="Google Shape;101;p1"/>
          <p:cNvSpPr/>
          <p:nvPr/>
        </p:nvSpPr>
        <p:spPr>
          <a:xfrm>
            <a:off x="468115" y="23076040"/>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RESULTS</a:t>
            </a:r>
            <a:endParaRPr dirty="0"/>
          </a:p>
        </p:txBody>
      </p:sp>
      <p:sp>
        <p:nvSpPr>
          <p:cNvPr id="102" name="Google Shape;102;p1"/>
          <p:cNvSpPr/>
          <p:nvPr/>
        </p:nvSpPr>
        <p:spPr>
          <a:xfrm>
            <a:off x="416587" y="13413316"/>
            <a:ext cx="29457334" cy="830956"/>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6449C"/>
                </a:solidFill>
                <a:latin typeface="Arial"/>
                <a:ea typeface="Arial"/>
                <a:cs typeface="Arial"/>
                <a:sym typeface="Arial"/>
              </a:rPr>
              <a:t>METHODOLOGY:</a:t>
            </a:r>
            <a:r>
              <a:rPr lang="en-GB" sz="4800" b="1" dirty="0">
                <a:solidFill>
                  <a:srgbClr val="1F3864"/>
                </a:solidFill>
                <a:latin typeface="Arial"/>
                <a:ea typeface="Arial"/>
                <a:cs typeface="Arial"/>
                <a:sym typeface="Arial"/>
              </a:rPr>
              <a:t> </a:t>
            </a:r>
            <a:r>
              <a:rPr lang="en-GB" sz="3800" b="1" dirty="0">
                <a:latin typeface="+mn-lt"/>
                <a:ea typeface="Times New Roman" panose="02020603050405020304" pitchFamily="18" charset="0"/>
              </a:rPr>
              <a:t>Retrospective longitudinal descriptive case study.</a:t>
            </a:r>
            <a:endParaRPr sz="3700" b="1" dirty="0">
              <a:solidFill>
                <a:srgbClr val="000000"/>
              </a:solidFill>
              <a:latin typeface="Arial"/>
              <a:ea typeface="Arial"/>
              <a:cs typeface="Arial"/>
              <a:sym typeface="Arial"/>
            </a:endParaRPr>
          </a:p>
        </p:txBody>
      </p:sp>
      <p:sp>
        <p:nvSpPr>
          <p:cNvPr id="103" name="Google Shape;103;p1"/>
          <p:cNvSpPr/>
          <p:nvPr/>
        </p:nvSpPr>
        <p:spPr>
          <a:xfrm>
            <a:off x="398501" y="25958794"/>
            <a:ext cx="15180181"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dirty="0">
                <a:solidFill>
                  <a:schemeClr val="dk1"/>
                </a:solidFill>
                <a:latin typeface="Arial"/>
                <a:ea typeface="Arial"/>
                <a:cs typeface="Arial"/>
                <a:sym typeface="Arial"/>
              </a:rPr>
              <a:t>Table 1: </a:t>
            </a:r>
            <a:r>
              <a:rPr lang="en-GB" sz="3600" b="1" dirty="0">
                <a:solidFill>
                  <a:schemeClr val="dk1"/>
                </a:solidFill>
              </a:rPr>
              <a:t>Hospital</a:t>
            </a:r>
            <a:r>
              <a:rPr lang="en-GB" sz="3600" b="1" dirty="0">
                <a:solidFill>
                  <a:schemeClr val="dk1"/>
                </a:solidFill>
                <a:latin typeface="Arial"/>
                <a:ea typeface="Arial"/>
                <a:cs typeface="Arial"/>
                <a:sym typeface="Arial"/>
              </a:rPr>
              <a:t> Monthly Revenue before &amp; After Digitalisation</a:t>
            </a:r>
            <a:endParaRPr sz="3600" b="1" dirty="0">
              <a:solidFill>
                <a:schemeClr val="dk1"/>
              </a:solidFill>
              <a:latin typeface="Arial"/>
              <a:ea typeface="Arial"/>
              <a:cs typeface="Arial"/>
              <a:sym typeface="Arial"/>
            </a:endParaRPr>
          </a:p>
        </p:txBody>
      </p:sp>
      <p:sp>
        <p:nvSpPr>
          <p:cNvPr id="105" name="Google Shape;105;p1"/>
          <p:cNvSpPr/>
          <p:nvPr/>
        </p:nvSpPr>
        <p:spPr>
          <a:xfrm>
            <a:off x="380416" y="21814401"/>
            <a:ext cx="30010387" cy="830956"/>
          </a:xfrm>
          <a:prstGeom prst="rect">
            <a:avLst/>
          </a:prstGeom>
          <a:noFill/>
          <a:ln>
            <a:noFill/>
          </a:ln>
        </p:spPr>
        <p:txBody>
          <a:bodyPr spcFirstLastPara="1" wrap="square" lIns="91425" tIns="45700" rIns="91425" bIns="45700" anchor="t" anchorCtr="0">
            <a:spAutoFit/>
          </a:bodyPr>
          <a:lstStyle/>
          <a:p>
            <a:pPr lvl="0"/>
            <a:r>
              <a:rPr lang="en-GB" sz="4800" b="1" dirty="0">
                <a:solidFill>
                  <a:srgbClr val="36449C"/>
                </a:solidFill>
                <a:latin typeface="Arial"/>
                <a:ea typeface="Arial"/>
                <a:cs typeface="Arial"/>
                <a:sym typeface="Arial"/>
              </a:rPr>
              <a:t>STATISTICAL ANALYSIS:</a:t>
            </a:r>
            <a:r>
              <a:rPr lang="en-GB" sz="4800" b="1" dirty="0">
                <a:solidFill>
                  <a:srgbClr val="1F3864"/>
                </a:solidFill>
                <a:latin typeface="Arial"/>
                <a:ea typeface="Arial"/>
                <a:cs typeface="Arial"/>
                <a:sym typeface="Arial"/>
              </a:rPr>
              <a:t> </a:t>
            </a:r>
            <a:r>
              <a:rPr lang="en-US" sz="3800" dirty="0"/>
              <a:t>Descriptive statistics used to </a:t>
            </a:r>
            <a:r>
              <a:rPr lang="en-US" sz="3800" dirty="0" err="1"/>
              <a:t>summarise</a:t>
            </a:r>
            <a:r>
              <a:rPr lang="en-US" sz="3800" dirty="0"/>
              <a:t> trends in service </a:t>
            </a:r>
            <a:r>
              <a:rPr lang="en-US" sz="3800" dirty="0" err="1"/>
              <a:t>utilisation</a:t>
            </a:r>
            <a:r>
              <a:rPr lang="en-US" sz="3800" dirty="0"/>
              <a:t>, referrals and facility revenue</a:t>
            </a:r>
            <a:r>
              <a:rPr lang="en-US" sz="3600" dirty="0"/>
              <a:t>.</a:t>
            </a:r>
            <a:endParaRPr sz="3600" dirty="0">
              <a:solidFill>
                <a:schemeClr val="dk1"/>
              </a:solidFill>
              <a:latin typeface="Arial"/>
              <a:ea typeface="Arial"/>
              <a:cs typeface="Arial"/>
              <a:sym typeface="Arial"/>
            </a:endParaRPr>
          </a:p>
        </p:txBody>
      </p:sp>
      <p:sp>
        <p:nvSpPr>
          <p:cNvPr id="106" name="Google Shape;106;p1"/>
          <p:cNvSpPr/>
          <p:nvPr/>
        </p:nvSpPr>
        <p:spPr>
          <a:xfrm>
            <a:off x="376324" y="25106212"/>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i="1" dirty="0">
                <a:solidFill>
                  <a:schemeClr val="accent6"/>
                </a:solidFill>
              </a:rPr>
              <a:t>2</a:t>
            </a:r>
            <a:r>
              <a:rPr lang="en-GB" sz="4800" i="1" dirty="0">
                <a:solidFill>
                  <a:schemeClr val="accent6"/>
                </a:solidFill>
                <a:latin typeface="Arial"/>
                <a:ea typeface="Arial"/>
                <a:cs typeface="Arial"/>
                <a:sym typeface="Arial"/>
              </a:rPr>
              <a:t>. </a:t>
            </a:r>
            <a:r>
              <a:rPr lang="en-GB" sz="4800" b="1" i="1" dirty="0">
                <a:solidFill>
                  <a:schemeClr val="accent6"/>
                </a:solidFill>
                <a:latin typeface="Arial"/>
                <a:ea typeface="Arial"/>
                <a:cs typeface="Arial"/>
                <a:sym typeface="Arial"/>
              </a:rPr>
              <a:t>REVENUE</a:t>
            </a:r>
            <a:endParaRPr sz="4800" b="1" i="1" dirty="0">
              <a:solidFill>
                <a:schemeClr val="accent6"/>
              </a:solidFill>
              <a:latin typeface="Arial"/>
              <a:ea typeface="Arial"/>
              <a:cs typeface="Arial"/>
              <a:sym typeface="Arial"/>
            </a:endParaRPr>
          </a:p>
        </p:txBody>
      </p:sp>
      <p:sp>
        <p:nvSpPr>
          <p:cNvPr id="107" name="Google Shape;107;p1"/>
          <p:cNvSpPr/>
          <p:nvPr/>
        </p:nvSpPr>
        <p:spPr>
          <a:xfrm>
            <a:off x="15936286" y="25607340"/>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DISCUSSION</a:t>
            </a:r>
            <a:endParaRPr dirty="0"/>
          </a:p>
        </p:txBody>
      </p:sp>
      <p:sp>
        <p:nvSpPr>
          <p:cNvPr id="108" name="Google Shape;108;p1"/>
          <p:cNvSpPr/>
          <p:nvPr/>
        </p:nvSpPr>
        <p:spPr>
          <a:xfrm>
            <a:off x="15898366" y="26941782"/>
            <a:ext cx="13908732" cy="5632271"/>
          </a:xfrm>
          <a:prstGeom prst="rect">
            <a:avLst/>
          </a:prstGeom>
          <a:noFill/>
          <a:ln>
            <a:noFill/>
          </a:ln>
        </p:spPr>
        <p:txBody>
          <a:bodyPr spcFirstLastPara="1" wrap="square" lIns="91425" tIns="45700" rIns="91425" bIns="45700" anchor="t" anchorCtr="0">
            <a:spAutoFit/>
          </a:bodyPr>
          <a:lstStyle/>
          <a:p>
            <a:pPr marL="685800" indent="-685800">
              <a:buClr>
                <a:srgbClr val="3E61FE"/>
              </a:buClr>
              <a:buSzPts val="3600"/>
              <a:buFont typeface="Noto Sans Symbols"/>
              <a:buChar char="❖"/>
            </a:pPr>
            <a:r>
              <a:rPr lang="en-GB" sz="3600" dirty="0">
                <a:latin typeface="+mn-lt"/>
                <a:ea typeface="Times New Roman" panose="02020603050405020304" pitchFamily="18" charset="0"/>
              </a:rPr>
              <a:t>N</a:t>
            </a:r>
            <a:r>
              <a:rPr lang="en-GB" sz="3600" kern="0" dirty="0">
                <a:effectLst/>
                <a:latin typeface="+mn-lt"/>
                <a:ea typeface="Times New Roman" panose="02020603050405020304" pitchFamily="18" charset="0"/>
              </a:rPr>
              <a:t>ine PCNs with over 165 </a:t>
            </a:r>
            <a:r>
              <a:rPr lang="en-GB" sz="3600" dirty="0">
                <a:latin typeface="+mn-lt"/>
                <a:ea typeface="Times New Roman" panose="02020603050405020304" pitchFamily="18" charset="0"/>
              </a:rPr>
              <a:t>Public, Private and faith-based facilities formed hubs and spokes.</a:t>
            </a:r>
          </a:p>
          <a:p>
            <a:pPr marL="685800" lvl="0" indent="-685800">
              <a:buClr>
                <a:srgbClr val="3E61FE"/>
              </a:buClr>
              <a:buSzPts val="3600"/>
              <a:buFont typeface="Noto Sans Symbols"/>
              <a:buChar char="❖"/>
            </a:pPr>
            <a:r>
              <a:rPr lang="en-GB" sz="3600" dirty="0">
                <a:latin typeface="+mn-lt"/>
                <a:ea typeface="Times New Roman" panose="02020603050405020304" pitchFamily="18" charset="0"/>
              </a:rPr>
              <a:t>Electronic medical records </a:t>
            </a:r>
            <a:r>
              <a:rPr lang="en-GB" sz="3600" kern="0" dirty="0">
                <a:effectLst/>
                <a:latin typeface="+mn-lt"/>
                <a:ea typeface="Times New Roman" panose="02020603050405020304" pitchFamily="18" charset="0"/>
              </a:rPr>
              <a:t>opened the way for paperless services,</a:t>
            </a:r>
          </a:p>
          <a:p>
            <a:pPr marL="685800" lvl="0" indent="-685800">
              <a:buClr>
                <a:srgbClr val="3E61FE"/>
              </a:buClr>
              <a:buSzPts val="3600"/>
              <a:buFont typeface="Noto Sans Symbols"/>
              <a:buChar char="❖"/>
            </a:pPr>
            <a:r>
              <a:rPr lang="en-GB" sz="3600" dirty="0">
                <a:latin typeface="+mn-lt"/>
                <a:ea typeface="Times New Roman" panose="02020603050405020304" pitchFamily="18" charset="0"/>
              </a:rPr>
              <a:t>D</a:t>
            </a:r>
            <a:r>
              <a:rPr lang="en-GB" sz="3600" kern="0" dirty="0">
                <a:effectLst/>
                <a:latin typeface="+mn-lt"/>
                <a:ea typeface="Times New Roman" panose="02020603050405020304" pitchFamily="18" charset="0"/>
              </a:rPr>
              <a:t>igital payment </a:t>
            </a:r>
            <a:r>
              <a:rPr lang="en-GB" sz="3600" dirty="0">
                <a:latin typeface="+mn-lt"/>
                <a:ea typeface="Times New Roman" panose="02020603050405020304" pitchFamily="18" charset="0"/>
              </a:rPr>
              <a:t>&amp; Procurement </a:t>
            </a:r>
            <a:r>
              <a:rPr lang="en-GB" sz="3600" kern="0" dirty="0">
                <a:effectLst/>
                <a:latin typeface="+mn-lt"/>
                <a:ea typeface="Times New Roman" panose="02020603050405020304" pitchFamily="18" charset="0"/>
              </a:rPr>
              <a:t>platform</a:t>
            </a:r>
          </a:p>
          <a:p>
            <a:pPr marL="685800" lvl="0" indent="-685800">
              <a:buClr>
                <a:srgbClr val="3E61FE"/>
              </a:buClr>
              <a:buSzPts val="3600"/>
              <a:buFont typeface="Noto Sans Symbols"/>
              <a:buChar char="❖"/>
            </a:pPr>
            <a:r>
              <a:rPr lang="en-GB" sz="3600" kern="0" dirty="0">
                <a:effectLst/>
                <a:latin typeface="+mn-lt"/>
                <a:ea typeface="Times New Roman" panose="02020603050405020304" pitchFamily="18" charset="0"/>
              </a:rPr>
              <a:t>Telemedicine</a:t>
            </a:r>
            <a:r>
              <a:rPr lang="en-GB" sz="3600" dirty="0">
                <a:latin typeface="+mn-lt"/>
                <a:ea typeface="Times New Roman" panose="02020603050405020304" pitchFamily="18" charset="0"/>
              </a:rPr>
              <a:t> enhanced access to specialist consultations</a:t>
            </a:r>
          </a:p>
          <a:p>
            <a:pPr marL="685800" lvl="0" indent="-685800">
              <a:buClr>
                <a:srgbClr val="3E61FE"/>
              </a:buClr>
              <a:buSzPts val="3600"/>
              <a:buFont typeface="Noto Sans Symbols"/>
              <a:buChar char="❖"/>
            </a:pPr>
            <a:r>
              <a:rPr lang="en-GB" sz="3600" kern="0" dirty="0">
                <a:effectLst/>
                <a:latin typeface="+mn-lt"/>
                <a:ea typeface="Times New Roman" panose="02020603050405020304" pitchFamily="18" charset="0"/>
              </a:rPr>
              <a:t>Data-driven live decision-making.</a:t>
            </a:r>
          </a:p>
          <a:p>
            <a:pPr marL="685800" lvl="0" indent="-685800">
              <a:buClr>
                <a:srgbClr val="3E61FE"/>
              </a:buClr>
              <a:buSzPts val="3600"/>
              <a:buFont typeface="Noto Sans Symbols"/>
              <a:buChar char="❖"/>
            </a:pPr>
            <a:r>
              <a:rPr lang="en-GB" sz="3600" kern="0" dirty="0">
                <a:effectLst/>
                <a:latin typeface="+mn-lt"/>
                <a:ea typeface="Times New Roman" panose="02020603050405020304" pitchFamily="18" charset="0"/>
              </a:rPr>
              <a:t>TAT tracking reduced delays in referrals.</a:t>
            </a:r>
            <a:endParaRPr lang="en-GB" sz="3600" dirty="0">
              <a:latin typeface="+mn-lt"/>
              <a:ea typeface="Times New Roman" panose="02020603050405020304" pitchFamily="18" charset="0"/>
            </a:endParaRPr>
          </a:p>
          <a:p>
            <a:pPr marL="685800" lvl="0" indent="-685800">
              <a:buClr>
                <a:srgbClr val="3E61FE"/>
              </a:buClr>
              <a:buSzPts val="3600"/>
              <a:buFont typeface="Noto Sans Symbols"/>
              <a:buChar char="❖"/>
            </a:pPr>
            <a:r>
              <a:rPr lang="en-GB" sz="3600" kern="0" dirty="0">
                <a:effectLst/>
                <a:latin typeface="+mn-lt"/>
                <a:ea typeface="Times New Roman" panose="02020603050405020304" pitchFamily="18" charset="0"/>
              </a:rPr>
              <a:t>Reduced congestion in major hospitals.</a:t>
            </a:r>
          </a:p>
          <a:p>
            <a:pPr marL="685800" lvl="0" indent="-685800">
              <a:buClr>
                <a:srgbClr val="3E61FE"/>
              </a:buClr>
              <a:buSzPts val="3600"/>
              <a:buFont typeface="Noto Sans Symbols"/>
              <a:buChar char="❖"/>
            </a:pPr>
            <a:r>
              <a:rPr lang="en-GB" sz="3600" kern="0" dirty="0">
                <a:solidFill>
                  <a:schemeClr val="tx1"/>
                </a:solidFill>
                <a:effectLst/>
                <a:latin typeface="+mn-lt"/>
                <a:ea typeface="Times New Roman" panose="02020603050405020304" pitchFamily="18" charset="0"/>
              </a:rPr>
              <a:t>Facility revenues increased by 200%.</a:t>
            </a:r>
            <a:endParaRPr lang="en-GB" sz="3600" dirty="0">
              <a:solidFill>
                <a:schemeClr val="tx1"/>
              </a:solidFill>
              <a:latin typeface="+mn-lt"/>
              <a:ea typeface="Arial"/>
              <a:cs typeface="Arial"/>
              <a:sym typeface="Arial"/>
            </a:endParaRPr>
          </a:p>
        </p:txBody>
      </p:sp>
      <p:sp>
        <p:nvSpPr>
          <p:cNvPr id="109" name="Google Shape;109;p1"/>
          <p:cNvSpPr/>
          <p:nvPr/>
        </p:nvSpPr>
        <p:spPr>
          <a:xfrm>
            <a:off x="15578682" y="33077498"/>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CONCLUSIONS</a:t>
            </a:r>
            <a:endParaRPr dirty="0"/>
          </a:p>
        </p:txBody>
      </p:sp>
      <p:sp>
        <p:nvSpPr>
          <p:cNvPr id="110" name="Google Shape;110;p1"/>
          <p:cNvSpPr/>
          <p:nvPr/>
        </p:nvSpPr>
        <p:spPr>
          <a:xfrm>
            <a:off x="15676237" y="34383733"/>
            <a:ext cx="13908732" cy="3970277"/>
          </a:xfrm>
          <a:prstGeom prst="rect">
            <a:avLst/>
          </a:prstGeom>
          <a:noFill/>
          <a:ln>
            <a:noFill/>
          </a:ln>
        </p:spPr>
        <p:txBody>
          <a:bodyPr spcFirstLastPara="1" wrap="square" lIns="91425" tIns="45700" rIns="91425" bIns="45700" anchor="t" anchorCtr="0">
            <a:spAutoFit/>
          </a:bodyPr>
          <a:lstStyle/>
          <a:p>
            <a:pPr marL="685800" marR="0" lvl="0" indent="-685800" algn="l" rtl="0">
              <a:spcBef>
                <a:spcPts val="0"/>
              </a:spcBef>
              <a:spcAft>
                <a:spcPts val="0"/>
              </a:spcAft>
              <a:buClr>
                <a:srgbClr val="3E61FE"/>
              </a:buClr>
              <a:buSzPts val="3600"/>
              <a:buFont typeface="Noto Sans Symbols"/>
              <a:buChar char="❖"/>
            </a:pPr>
            <a:r>
              <a:rPr lang="en-GB" sz="3600" dirty="0">
                <a:solidFill>
                  <a:schemeClr val="dk1"/>
                </a:solidFill>
                <a:latin typeface="+mn-lt"/>
                <a:ea typeface="Times New Roman" panose="02020603050405020304" pitchFamily="18" charset="0"/>
                <a:cs typeface="Times New Roman" panose="02020603050405020304" pitchFamily="18" charset="0"/>
              </a:rPr>
              <a:t>A</a:t>
            </a:r>
            <a:r>
              <a:rPr lang="en-GB" sz="3600" kern="0" dirty="0">
                <a:effectLst/>
                <a:latin typeface="+mn-lt"/>
                <a:ea typeface="Times New Roman" panose="02020603050405020304" pitchFamily="18" charset="0"/>
                <a:cs typeface="Times New Roman" panose="02020603050405020304" pitchFamily="18" charset="0"/>
              </a:rPr>
              <a:t>dvancement in healthcare delivery is digital.</a:t>
            </a:r>
          </a:p>
          <a:p>
            <a:pPr marL="685800" marR="0" lvl="0" indent="-685800" algn="l" rtl="0">
              <a:spcBef>
                <a:spcPts val="0"/>
              </a:spcBef>
              <a:spcAft>
                <a:spcPts val="0"/>
              </a:spcAft>
              <a:buClr>
                <a:srgbClr val="3E61FE"/>
              </a:buClr>
              <a:buSzPts val="3600"/>
              <a:buFont typeface="Noto Sans Symbols"/>
              <a:buChar char="❖"/>
            </a:pPr>
            <a:r>
              <a:rPr lang="en-GB" sz="3600" kern="0" dirty="0">
                <a:effectLst/>
                <a:latin typeface="+mn-lt"/>
                <a:ea typeface="Times New Roman" panose="02020603050405020304" pitchFamily="18" charset="0"/>
                <a:cs typeface="Times New Roman" panose="02020603050405020304" pitchFamily="18" charset="0"/>
              </a:rPr>
              <a:t>Smart PCNs have strengthened integration, </a:t>
            </a:r>
            <a:r>
              <a:rPr lang="en-GB" sz="3600" dirty="0">
                <a:latin typeface="+mn-lt"/>
                <a:ea typeface="Times New Roman" panose="02020603050405020304" pitchFamily="18" charset="0"/>
                <a:cs typeface="Times New Roman" panose="02020603050405020304" pitchFamily="18" charset="0"/>
              </a:rPr>
              <a:t>referral &amp;disease surveillance</a:t>
            </a:r>
          </a:p>
          <a:p>
            <a:pPr marL="685800" marR="0" lvl="0" indent="-685800" algn="l" rtl="0">
              <a:spcBef>
                <a:spcPts val="0"/>
              </a:spcBef>
              <a:spcAft>
                <a:spcPts val="0"/>
              </a:spcAft>
              <a:buClr>
                <a:srgbClr val="3E61FE"/>
              </a:buClr>
              <a:buSzPts val="3600"/>
              <a:buFont typeface="Noto Sans Symbols"/>
              <a:buChar char="❖"/>
            </a:pPr>
            <a:r>
              <a:rPr lang="en-GB" sz="3600" kern="0" dirty="0">
                <a:effectLst/>
                <a:latin typeface="+mn-lt"/>
                <a:ea typeface="Times New Roman" panose="02020603050405020304" pitchFamily="18" charset="0"/>
                <a:cs typeface="Times New Roman" panose="02020603050405020304" pitchFamily="18" charset="0"/>
              </a:rPr>
              <a:t>Revenue multiplication</a:t>
            </a:r>
          </a:p>
          <a:p>
            <a:pPr marL="685800" marR="0" lvl="0" indent="-685800" algn="l" rtl="0">
              <a:spcBef>
                <a:spcPts val="0"/>
              </a:spcBef>
              <a:spcAft>
                <a:spcPts val="0"/>
              </a:spcAft>
              <a:buClr>
                <a:srgbClr val="3E61FE"/>
              </a:buClr>
              <a:buSzPts val="3600"/>
              <a:buFont typeface="Noto Sans Symbols"/>
              <a:buChar char="❖"/>
            </a:pPr>
            <a:r>
              <a:rPr lang="en-GB" sz="3600" dirty="0">
                <a:latin typeface="+mn-lt"/>
                <a:ea typeface="Times New Roman" panose="02020603050405020304" pitchFamily="18" charset="0"/>
                <a:cs typeface="Times New Roman" panose="02020603050405020304" pitchFamily="18" charset="0"/>
              </a:rPr>
              <a:t>E</a:t>
            </a:r>
            <a:r>
              <a:rPr lang="en-GB" sz="3600" kern="0" dirty="0">
                <a:effectLst/>
                <a:latin typeface="+mn-lt"/>
                <a:ea typeface="Times New Roman" panose="02020603050405020304" pitchFamily="18" charset="0"/>
                <a:cs typeface="Times New Roman" panose="02020603050405020304" pitchFamily="18" charset="0"/>
              </a:rPr>
              <a:t>nhanced access to healthcare services.</a:t>
            </a:r>
          </a:p>
          <a:p>
            <a:pPr marL="685800" marR="0" lvl="0" indent="-685800" algn="l" rtl="0">
              <a:spcBef>
                <a:spcPts val="0"/>
              </a:spcBef>
              <a:spcAft>
                <a:spcPts val="0"/>
              </a:spcAft>
              <a:buClr>
                <a:srgbClr val="3E61FE"/>
              </a:buClr>
              <a:buSzPts val="3600"/>
              <a:buFont typeface="Noto Sans Symbols"/>
              <a:buChar char="❖"/>
            </a:pPr>
            <a:r>
              <a:rPr lang="en-GB" sz="3600" dirty="0">
                <a:latin typeface="+mn-lt"/>
                <a:ea typeface="Times New Roman" panose="02020603050405020304" pitchFamily="18" charset="0"/>
                <a:cs typeface="Times New Roman" panose="02020603050405020304" pitchFamily="18" charset="0"/>
              </a:rPr>
              <a:t>P</a:t>
            </a:r>
            <a:r>
              <a:rPr lang="en-GB" sz="3600" kern="0" dirty="0">
                <a:effectLst/>
                <a:latin typeface="+mn-lt"/>
                <a:ea typeface="Times New Roman" panose="02020603050405020304" pitchFamily="18" charset="0"/>
                <a:cs typeface="Times New Roman" panose="02020603050405020304" pitchFamily="18" charset="0"/>
              </a:rPr>
              <a:t>ractical model for counties seeking to modernise primary healthcare through digital approaches.</a:t>
            </a:r>
            <a:endParaRPr sz="3600" dirty="0">
              <a:solidFill>
                <a:schemeClr val="dk1"/>
              </a:solidFill>
              <a:latin typeface="+mn-lt"/>
              <a:ea typeface="Arial"/>
              <a:cs typeface="Arial"/>
              <a:sym typeface="Arial"/>
            </a:endParaRPr>
          </a:p>
        </p:txBody>
      </p:sp>
      <p:sp>
        <p:nvSpPr>
          <p:cNvPr id="112" name="Google Shape;112;p1"/>
          <p:cNvSpPr txBox="1"/>
          <p:nvPr/>
        </p:nvSpPr>
        <p:spPr>
          <a:xfrm>
            <a:off x="1126094" y="19143000"/>
            <a:ext cx="449616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dirty="0">
                <a:solidFill>
                  <a:schemeClr val="dk1"/>
                </a:solidFill>
                <a:latin typeface="Calibri"/>
                <a:ea typeface="Calibri"/>
                <a:cs typeface="Calibri"/>
                <a:sym typeface="Calibri"/>
              </a:rPr>
              <a:t>INSERT MAP OR FIGURES </a:t>
            </a:r>
            <a:endParaRPr sz="1800" b="1" dirty="0">
              <a:solidFill>
                <a:schemeClr val="dk1"/>
              </a:solidFill>
              <a:latin typeface="Calibri"/>
              <a:ea typeface="Calibri"/>
              <a:cs typeface="Calibri"/>
              <a:sym typeface="Calibri"/>
            </a:endParaRPr>
          </a:p>
        </p:txBody>
      </p:sp>
      <p:sp>
        <p:nvSpPr>
          <p:cNvPr id="114" name="Google Shape;114;p1"/>
          <p:cNvSpPr/>
          <p:nvPr/>
        </p:nvSpPr>
        <p:spPr>
          <a:xfrm>
            <a:off x="653322" y="382941"/>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sp>
        <p:nvSpPr>
          <p:cNvPr id="124" name="Google Shape;124;p1"/>
          <p:cNvSpPr txBox="1"/>
          <p:nvPr/>
        </p:nvSpPr>
        <p:spPr>
          <a:xfrm>
            <a:off x="9828648" y="16849566"/>
            <a:ext cx="7144201" cy="4524275"/>
          </a:xfrm>
          <a:prstGeom prst="rect">
            <a:avLst/>
          </a:prstGeom>
          <a:noFill/>
          <a:ln>
            <a:noFill/>
          </a:ln>
        </p:spPr>
        <p:txBody>
          <a:bodyPr spcFirstLastPara="1" wrap="square" lIns="91425" tIns="45700" rIns="91425" bIns="45700" anchor="t" anchorCtr="0">
            <a:spAutoFit/>
          </a:bodyPr>
          <a:lstStyle/>
          <a:p>
            <a:r>
              <a:rPr lang="en-GB" sz="3600" b="1" dirty="0"/>
              <a:t>Muranga County </a:t>
            </a:r>
          </a:p>
          <a:p>
            <a:r>
              <a:rPr lang="en-GB" sz="3600" b="1" dirty="0"/>
              <a:t>Area: </a:t>
            </a:r>
            <a:r>
              <a:rPr lang="en-GB" sz="3600" dirty="0"/>
              <a:t>2558KM2</a:t>
            </a:r>
            <a:br>
              <a:rPr lang="en-GB" sz="3600" dirty="0"/>
            </a:br>
            <a:r>
              <a:rPr lang="en-GB" sz="3600" b="1" dirty="0"/>
              <a:t>Population: </a:t>
            </a:r>
            <a:r>
              <a:rPr lang="en-GB" sz="3600" dirty="0"/>
              <a:t>1050,000</a:t>
            </a:r>
            <a:br>
              <a:rPr lang="en-GB" sz="3600" dirty="0"/>
            </a:br>
            <a:r>
              <a:rPr lang="en-US" sz="3600" b="1" dirty="0"/>
              <a:t>Sub counties: </a:t>
            </a:r>
            <a:r>
              <a:rPr lang="en-US" sz="3600" dirty="0"/>
              <a:t>9</a:t>
            </a:r>
          </a:p>
          <a:p>
            <a:r>
              <a:rPr lang="en-GB" sz="3600" b="1" dirty="0"/>
              <a:t>Public Health facilities: </a:t>
            </a:r>
            <a:r>
              <a:rPr lang="en-GB" sz="3600" dirty="0"/>
              <a:t>165 </a:t>
            </a:r>
            <a:br>
              <a:rPr lang="en-GB" sz="3600" dirty="0"/>
            </a:br>
            <a:r>
              <a:rPr lang="en-GB" sz="3600" b="1" dirty="0"/>
              <a:t>Below </a:t>
            </a:r>
            <a:r>
              <a:rPr lang="en-US" sz="3600" b="1" dirty="0"/>
              <a:t>poverty line: </a:t>
            </a:r>
            <a:r>
              <a:rPr lang="en-US" sz="3600" dirty="0"/>
              <a:t>23.5%</a:t>
            </a:r>
          </a:p>
          <a:p>
            <a:r>
              <a:rPr lang="en-GB" sz="3600" b="1" dirty="0"/>
              <a:t>Economic zones: </a:t>
            </a:r>
            <a:r>
              <a:rPr lang="en-GB" sz="3600" dirty="0"/>
              <a:t>3 with farming as main</a:t>
            </a:r>
          </a:p>
        </p:txBody>
      </p:sp>
      <p:pic>
        <p:nvPicPr>
          <p:cNvPr id="129" name="Google Shape;129;p1"/>
          <p:cNvPicPr preferRelativeResize="0"/>
          <p:nvPr/>
        </p:nvPicPr>
        <p:blipFill>
          <a:blip r:embed="rId4">
            <a:alphaModFix/>
          </a:blip>
          <a:stretch>
            <a:fillRect/>
          </a:stretch>
        </p:blipFill>
        <p:spPr>
          <a:xfrm>
            <a:off x="25793600" y="605923"/>
            <a:ext cx="3791369" cy="1323450"/>
          </a:xfrm>
          <a:prstGeom prst="rect">
            <a:avLst/>
          </a:prstGeom>
          <a:noFill/>
          <a:ln>
            <a:noFill/>
          </a:ln>
        </p:spPr>
      </p:pic>
      <p:pic>
        <p:nvPicPr>
          <p:cNvPr id="7" name="Picture 6">
            <a:extLst>
              <a:ext uri="{FF2B5EF4-FFF2-40B4-BE49-F238E27FC236}">
                <a16:creationId xmlns:a16="http://schemas.microsoft.com/office/drawing/2014/main" id="{20E725F9-A054-40E9-0256-8AEB5C2262D0}"/>
              </a:ext>
            </a:extLst>
          </p:cNvPr>
          <p:cNvPicPr>
            <a:picLocks noChangeAspect="1"/>
          </p:cNvPicPr>
          <p:nvPr/>
        </p:nvPicPr>
        <p:blipFill>
          <a:blip r:embed="rId5"/>
          <a:stretch>
            <a:fillRect/>
          </a:stretch>
        </p:blipFill>
        <p:spPr>
          <a:xfrm>
            <a:off x="12476680" y="94948"/>
            <a:ext cx="5974605" cy="2226478"/>
          </a:xfrm>
          <a:prstGeom prst="rect">
            <a:avLst/>
          </a:prstGeom>
        </p:spPr>
      </p:pic>
      <p:pic>
        <p:nvPicPr>
          <p:cNvPr id="9" name="Picture 8">
            <a:extLst>
              <a:ext uri="{FF2B5EF4-FFF2-40B4-BE49-F238E27FC236}">
                <a16:creationId xmlns:a16="http://schemas.microsoft.com/office/drawing/2014/main" id="{157BC248-7B06-962C-03EA-5C0E3F1FB55B}"/>
              </a:ext>
            </a:extLst>
          </p:cNvPr>
          <p:cNvPicPr>
            <a:picLocks noChangeAspect="1"/>
          </p:cNvPicPr>
          <p:nvPr/>
        </p:nvPicPr>
        <p:blipFill>
          <a:blip r:embed="rId5"/>
          <a:stretch>
            <a:fillRect/>
          </a:stretch>
        </p:blipFill>
        <p:spPr>
          <a:xfrm>
            <a:off x="1902219" y="40479447"/>
            <a:ext cx="6024310" cy="1632644"/>
          </a:xfrm>
          <a:prstGeom prst="rect">
            <a:avLst/>
          </a:prstGeom>
        </p:spPr>
      </p:pic>
      <p:pic>
        <p:nvPicPr>
          <p:cNvPr id="10" name="Picture 9">
            <a:extLst>
              <a:ext uri="{FF2B5EF4-FFF2-40B4-BE49-F238E27FC236}">
                <a16:creationId xmlns:a16="http://schemas.microsoft.com/office/drawing/2014/main" id="{3577286B-CEAA-6D83-B695-B7C3B54FB524}"/>
              </a:ext>
            </a:extLst>
          </p:cNvPr>
          <p:cNvPicPr>
            <a:picLocks noChangeAspect="1"/>
          </p:cNvPicPr>
          <p:nvPr/>
        </p:nvPicPr>
        <p:blipFill>
          <a:blip r:embed="rId5"/>
          <a:stretch>
            <a:fillRect/>
          </a:stretch>
        </p:blipFill>
        <p:spPr>
          <a:xfrm>
            <a:off x="21254279" y="40536670"/>
            <a:ext cx="6024310" cy="1632644"/>
          </a:xfrm>
          <a:prstGeom prst="rect">
            <a:avLst/>
          </a:prstGeom>
        </p:spPr>
      </p:pic>
      <p:pic>
        <p:nvPicPr>
          <p:cNvPr id="2" name="Picture 1">
            <a:extLst>
              <a:ext uri="{FF2B5EF4-FFF2-40B4-BE49-F238E27FC236}">
                <a16:creationId xmlns:a16="http://schemas.microsoft.com/office/drawing/2014/main" id="{24605B03-A201-A1BB-26BE-D41CE2DCCFA8}"/>
              </a:ext>
            </a:extLst>
          </p:cNvPr>
          <p:cNvPicPr>
            <a:picLocks noChangeAspect="1"/>
          </p:cNvPicPr>
          <p:nvPr/>
        </p:nvPicPr>
        <p:blipFill>
          <a:blip r:embed="rId6"/>
          <a:stretch>
            <a:fillRect/>
          </a:stretch>
        </p:blipFill>
        <p:spPr>
          <a:xfrm>
            <a:off x="1523953" y="15229072"/>
            <a:ext cx="7420742" cy="6328682"/>
          </a:xfrm>
          <a:prstGeom prst="rect">
            <a:avLst/>
          </a:prstGeom>
        </p:spPr>
      </p:pic>
      <p:pic>
        <p:nvPicPr>
          <p:cNvPr id="3" name="Picture 2">
            <a:extLst>
              <a:ext uri="{FF2B5EF4-FFF2-40B4-BE49-F238E27FC236}">
                <a16:creationId xmlns:a16="http://schemas.microsoft.com/office/drawing/2014/main" id="{97E178B5-DEC0-DF4F-D502-4397ED39DD7E}"/>
              </a:ext>
            </a:extLst>
          </p:cNvPr>
          <p:cNvPicPr>
            <a:picLocks noChangeAspect="1"/>
          </p:cNvPicPr>
          <p:nvPr/>
        </p:nvPicPr>
        <p:blipFill>
          <a:blip r:embed="rId5"/>
          <a:stretch>
            <a:fillRect/>
          </a:stretch>
        </p:blipFill>
        <p:spPr>
          <a:xfrm>
            <a:off x="11425130" y="40660435"/>
            <a:ext cx="6024310" cy="1632644"/>
          </a:xfrm>
          <a:prstGeom prst="rect">
            <a:avLst/>
          </a:prstGeom>
        </p:spPr>
      </p:pic>
      <p:sp>
        <p:nvSpPr>
          <p:cNvPr id="4" name="TextBox 3">
            <a:extLst>
              <a:ext uri="{FF2B5EF4-FFF2-40B4-BE49-F238E27FC236}">
                <a16:creationId xmlns:a16="http://schemas.microsoft.com/office/drawing/2014/main" id="{9F6DFE27-7C01-C766-221B-4178DA7662DA}"/>
              </a:ext>
            </a:extLst>
          </p:cNvPr>
          <p:cNvSpPr txBox="1"/>
          <p:nvPr/>
        </p:nvSpPr>
        <p:spPr>
          <a:xfrm>
            <a:off x="10103670" y="23761750"/>
            <a:ext cx="19165850" cy="1200329"/>
          </a:xfrm>
          <a:prstGeom prst="rect">
            <a:avLst/>
          </a:prstGeom>
          <a:noFill/>
        </p:spPr>
        <p:txBody>
          <a:bodyPr wrap="square" rtlCol="0">
            <a:spAutoFit/>
          </a:bodyPr>
          <a:lstStyle/>
          <a:p>
            <a:r>
              <a:rPr lang="en-US" sz="3600" dirty="0"/>
              <a:t>Involved deployment of ICT infrastructure, hardware, internet connectivity, satellite backup, HMIS mapping, solarization and power </a:t>
            </a:r>
            <a:r>
              <a:rPr lang="en-US" sz="3600" dirty="0" err="1"/>
              <a:t>stabilisation</a:t>
            </a:r>
            <a:r>
              <a:rPr lang="en-US" sz="3600" dirty="0"/>
              <a:t> across facilities.</a:t>
            </a:r>
            <a:endParaRPr lang="en-GB" sz="3600" dirty="0"/>
          </a:p>
        </p:txBody>
      </p:sp>
      <p:sp>
        <p:nvSpPr>
          <p:cNvPr id="5" name="Google Shape;106;p1">
            <a:extLst>
              <a:ext uri="{FF2B5EF4-FFF2-40B4-BE49-F238E27FC236}">
                <a16:creationId xmlns:a16="http://schemas.microsoft.com/office/drawing/2014/main" id="{C5B8B2DE-240E-3042-04B7-B1E3CF9DF023}"/>
              </a:ext>
            </a:extLst>
          </p:cNvPr>
          <p:cNvSpPr/>
          <p:nvPr/>
        </p:nvSpPr>
        <p:spPr>
          <a:xfrm>
            <a:off x="336438" y="23946417"/>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i="1" dirty="0">
                <a:solidFill>
                  <a:schemeClr val="accent6"/>
                </a:solidFill>
                <a:latin typeface="Arial"/>
                <a:ea typeface="Arial"/>
                <a:cs typeface="Arial"/>
                <a:sym typeface="Arial"/>
              </a:rPr>
              <a:t>1. </a:t>
            </a:r>
            <a:r>
              <a:rPr lang="en-GB" sz="4800" b="1" i="1" dirty="0">
                <a:solidFill>
                  <a:schemeClr val="accent6"/>
                </a:solidFill>
              </a:rPr>
              <a:t>DIGITISATION COMPONENTS:</a:t>
            </a:r>
            <a:endParaRPr sz="4800" b="1" i="1" dirty="0">
              <a:solidFill>
                <a:schemeClr val="accent6"/>
              </a:solidFill>
              <a:latin typeface="Arial"/>
              <a:ea typeface="Arial"/>
              <a:cs typeface="Arial"/>
              <a:sym typeface="Arial"/>
            </a:endParaRPr>
          </a:p>
        </p:txBody>
      </p:sp>
      <p:graphicFrame>
        <p:nvGraphicFramePr>
          <p:cNvPr id="6" name="Table 5">
            <a:extLst>
              <a:ext uri="{FF2B5EF4-FFF2-40B4-BE49-F238E27FC236}">
                <a16:creationId xmlns:a16="http://schemas.microsoft.com/office/drawing/2014/main" id="{FA0B53BC-DB23-A440-C11F-2F30BC7547DD}"/>
              </a:ext>
            </a:extLst>
          </p:cNvPr>
          <p:cNvGraphicFramePr>
            <a:graphicFrameLocks noGrp="1"/>
          </p:cNvGraphicFramePr>
          <p:nvPr>
            <p:extLst>
              <p:ext uri="{D42A27DB-BD31-4B8C-83A1-F6EECF244321}">
                <p14:modId xmlns:p14="http://schemas.microsoft.com/office/powerpoint/2010/main" val="1399411083"/>
              </p:ext>
            </p:extLst>
          </p:nvPr>
        </p:nvGraphicFramePr>
        <p:xfrm>
          <a:off x="19101848" y="16177083"/>
          <a:ext cx="9649412" cy="5540275"/>
        </p:xfrm>
        <a:graphic>
          <a:graphicData uri="http://schemas.openxmlformats.org/drawingml/2006/table">
            <a:tbl>
              <a:tblPr firstRow="1" bandRow="1">
                <a:tableStyleId>{651C7303-1205-445C-A721-94CFD910D15C}</a:tableStyleId>
              </a:tblPr>
              <a:tblGrid>
                <a:gridCol w="2941723">
                  <a:extLst>
                    <a:ext uri="{9D8B030D-6E8A-4147-A177-3AD203B41FA5}">
                      <a16:colId xmlns:a16="http://schemas.microsoft.com/office/drawing/2014/main" val="2840585739"/>
                    </a:ext>
                  </a:extLst>
                </a:gridCol>
                <a:gridCol w="6707689">
                  <a:extLst>
                    <a:ext uri="{9D8B030D-6E8A-4147-A177-3AD203B41FA5}">
                      <a16:colId xmlns:a16="http://schemas.microsoft.com/office/drawing/2014/main" val="2619900089"/>
                    </a:ext>
                  </a:extLst>
                </a:gridCol>
              </a:tblGrid>
              <a:tr h="133381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3800" dirty="0">
                          <a:latin typeface="+mn-lt"/>
                        </a:rPr>
                        <a:t>Design:</a:t>
                      </a:r>
                    </a:p>
                    <a:p>
                      <a:endParaRPr lang="en-GB" sz="38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600" dirty="0"/>
                        <a:t>Retrospective descriptive case study (2023–2025)</a:t>
                      </a:r>
                      <a:endParaRPr lang="en-GB" sz="3600" dirty="0">
                        <a:latin typeface="+mn-lt"/>
                      </a:endParaRPr>
                    </a:p>
                    <a:p>
                      <a:endParaRPr lang="en-GB" sz="3800" dirty="0">
                        <a:latin typeface="+mn-lt"/>
                      </a:endParaRPr>
                    </a:p>
                  </a:txBody>
                  <a:tcPr/>
                </a:tc>
                <a:extLst>
                  <a:ext uri="{0D108BD9-81ED-4DB2-BD59-A6C34878D82A}">
                    <a16:rowId xmlns:a16="http://schemas.microsoft.com/office/drawing/2014/main" val="708712317"/>
                  </a:ext>
                </a:extLst>
              </a:tr>
              <a:tr h="1151155">
                <a:tc>
                  <a:txBody>
                    <a:bodyPr/>
                    <a:lstStyle/>
                    <a:p>
                      <a:r>
                        <a:rPr lang="en-GB" sz="3800" dirty="0">
                          <a:latin typeface="+mn-lt"/>
                        </a:rPr>
                        <a:t>Setting:</a:t>
                      </a:r>
                    </a:p>
                  </a:txBody>
                  <a:tcPr/>
                </a:tc>
                <a:tc>
                  <a:txBody>
                    <a:bodyPr/>
                    <a:lstStyle/>
                    <a:p>
                      <a:r>
                        <a:rPr lang="en-US" sz="4000" dirty="0"/>
                        <a:t>Murang’a County health system</a:t>
                      </a:r>
                      <a:endParaRPr lang="en-GB" sz="3800" dirty="0">
                        <a:latin typeface="+mn-lt"/>
                      </a:endParaRPr>
                    </a:p>
                  </a:txBody>
                  <a:tcPr/>
                </a:tc>
                <a:extLst>
                  <a:ext uri="{0D108BD9-81ED-4DB2-BD59-A6C34878D82A}">
                    <a16:rowId xmlns:a16="http://schemas.microsoft.com/office/drawing/2014/main" val="4042001752"/>
                  </a:ext>
                </a:extLst>
              </a:tr>
              <a:tr h="1151155">
                <a:tc>
                  <a:txBody>
                    <a:bodyPr/>
                    <a:lstStyle/>
                    <a:p>
                      <a:r>
                        <a:rPr lang="en-GB" sz="3800" dirty="0">
                          <a:latin typeface="+mn-lt"/>
                        </a:rPr>
                        <a:t>Sampling:</a:t>
                      </a:r>
                    </a:p>
                  </a:txBody>
                  <a:tcPr/>
                </a:tc>
                <a:tc>
                  <a:txBody>
                    <a:bodyPr/>
                    <a:lstStyle/>
                    <a:p>
                      <a:r>
                        <a:rPr lang="en-GB" sz="4000" dirty="0"/>
                        <a:t>Purposive</a:t>
                      </a:r>
                      <a:endParaRPr lang="en-GB" sz="3800" dirty="0">
                        <a:latin typeface="+mn-lt"/>
                      </a:endParaRPr>
                    </a:p>
                  </a:txBody>
                  <a:tcPr/>
                </a:tc>
                <a:extLst>
                  <a:ext uri="{0D108BD9-81ED-4DB2-BD59-A6C34878D82A}">
                    <a16:rowId xmlns:a16="http://schemas.microsoft.com/office/drawing/2014/main" val="2898986638"/>
                  </a:ext>
                </a:extLst>
              </a:tr>
              <a:tr h="1151155">
                <a:tc>
                  <a:txBody>
                    <a:bodyPr/>
                    <a:lstStyle/>
                    <a:p>
                      <a:r>
                        <a:rPr lang="en-GB" sz="3800" dirty="0">
                          <a:latin typeface="+mn-lt"/>
                        </a:rPr>
                        <a:t>Scope:</a:t>
                      </a:r>
                    </a:p>
                  </a:txBody>
                  <a:tcPr/>
                </a:tc>
                <a:tc>
                  <a:txBody>
                    <a:bodyPr/>
                    <a:lstStyle/>
                    <a:p>
                      <a:r>
                        <a:rPr lang="en-US" sz="4000" dirty="0" err="1"/>
                        <a:t>Digitalisation</a:t>
                      </a:r>
                      <a:r>
                        <a:rPr lang="en-US" sz="4000" dirty="0"/>
                        <a:t> in all 165 facilities.</a:t>
                      </a:r>
                      <a:endParaRPr lang="en-GB" sz="3800" dirty="0">
                        <a:latin typeface="+mn-lt"/>
                      </a:endParaRPr>
                    </a:p>
                  </a:txBody>
                  <a:tcPr/>
                </a:tc>
                <a:extLst>
                  <a:ext uri="{0D108BD9-81ED-4DB2-BD59-A6C34878D82A}">
                    <a16:rowId xmlns:a16="http://schemas.microsoft.com/office/drawing/2014/main" val="858987382"/>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TotalTime>
  <Words>475</Words>
  <Application>Microsoft Office PowerPoint</Application>
  <PresentationFormat>Custom</PresentationFormat>
  <Paragraphs>85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Noto Sans Symbols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Cooper, Nik</dc:creator>
  <cp:lastModifiedBy>Kairo Kimende</cp:lastModifiedBy>
  <cp:revision>19</cp:revision>
  <dcterms:created xsi:type="dcterms:W3CDTF">2018-08-09T14:20:14Z</dcterms:created>
  <dcterms:modified xsi:type="dcterms:W3CDTF">2026-04-27T13:20:58Z</dcterms:modified>
</cp:coreProperties>
</file>